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4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5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6.xml" ContentType="application/vnd.openxmlformats-officedocument.themeOverride+xml"/>
  <Override PartName="/ppt/charts/chart6.xml" ContentType="application/vnd.openxmlformats-officedocument.drawingml.chart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theme/themeOverride8.xml" ContentType="application/vnd.openxmlformats-officedocument.themeOverride+xml"/>
  <Override PartName="/ppt/charts/chart8.xml" ContentType="application/vnd.openxmlformats-officedocument.drawingml.chart+xml"/>
  <Override PartName="/ppt/theme/themeOverride9.xml" ContentType="application/vnd.openxmlformats-officedocument.themeOverride+xml"/>
  <Override PartName="/ppt/charts/chart9.xml" ContentType="application/vnd.openxmlformats-officedocument.drawingml.chart+xml"/>
  <Override PartName="/ppt/theme/themeOverride10.xml" ContentType="application/vnd.openxmlformats-officedocument.themeOverride+xml"/>
  <Override PartName="/ppt/charts/chart10.xml" ContentType="application/vnd.openxmlformats-officedocument.drawingml.chart+xml"/>
  <Override PartName="/ppt/theme/themeOverride11.xml" ContentType="application/vnd.openxmlformats-officedocument.themeOverride+xml"/>
  <Override PartName="/ppt/charts/chart11.xml" ContentType="application/vnd.openxmlformats-officedocument.drawingml.chart+xml"/>
  <Override PartName="/ppt/theme/themeOverride12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4" r:id="rId2"/>
    <p:sldId id="257" r:id="rId3"/>
    <p:sldId id="283" r:id="rId4"/>
    <p:sldId id="259" r:id="rId5"/>
    <p:sldId id="262" r:id="rId6"/>
    <p:sldId id="263" r:id="rId7"/>
    <p:sldId id="266" r:id="rId8"/>
    <p:sldId id="265" r:id="rId9"/>
    <p:sldId id="271" r:id="rId10"/>
    <p:sldId id="270" r:id="rId11"/>
    <p:sldId id="273" r:id="rId12"/>
    <p:sldId id="267" r:id="rId13"/>
    <p:sldId id="274" r:id="rId14"/>
    <p:sldId id="278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0099"/>
    <a:srgbClr val="85AD85"/>
    <a:srgbClr val="00CC00"/>
    <a:srgbClr val="FF3399"/>
    <a:srgbClr val="0066FF"/>
    <a:srgbClr val="34E034"/>
    <a:srgbClr val="FF0066"/>
    <a:srgbClr val="D6009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60"/>
  </p:normalViewPr>
  <p:slideViewPr>
    <p:cSldViewPr>
      <p:cViewPr varScale="1">
        <p:scale>
          <a:sx n="83" d="100"/>
          <a:sy n="83" d="100"/>
        </p:scale>
        <p:origin x="114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70875133371291"/>
          <c:y val="1.6666550015398001E-2"/>
          <c:w val="0.82434007599885761"/>
          <c:h val="0.62268396196702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DF2FCA"/>
              </a:solidFill>
            </c:spPr>
            <c:extLst>
              <c:ext xmlns:c16="http://schemas.microsoft.com/office/drawing/2014/chart" uri="{C3380CC4-5D6E-409C-BE32-E72D297353CC}">
                <c16:uniqueId val="{00000000-966A-4A9E-BD44-1B39E10A535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966A-4A9E-BD44-1B39E10A5359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966A-4A9E-BD44-1B39E10A5359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966A-4A9E-BD44-1B39E10A535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966A-4A9E-BD44-1B39E10A535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966A-4A9E-BD44-1B39E10A5359}"/>
              </c:ext>
            </c:extLst>
          </c:dPt>
          <c:dPt>
            <c:idx val="6"/>
            <c:invertIfNegative val="0"/>
            <c:bubble3D val="0"/>
            <c:spPr>
              <a:solidFill>
                <a:srgbClr val="9966FF"/>
              </a:solidFill>
            </c:spPr>
            <c:extLst>
              <c:ext xmlns:c16="http://schemas.microsoft.com/office/drawing/2014/chart" uri="{C3380CC4-5D6E-409C-BE32-E72D297353CC}">
                <c16:uniqueId val="{00000006-966A-4A9E-BD44-1B39E10A5359}"/>
              </c:ext>
            </c:extLst>
          </c:dPt>
          <c:dPt>
            <c:idx val="7"/>
            <c:invertIfNegative val="0"/>
            <c:bubble3D val="0"/>
            <c:spPr>
              <a:solidFill>
                <a:srgbClr val="660033"/>
              </a:solidFill>
            </c:spPr>
            <c:extLst>
              <c:ext xmlns:c16="http://schemas.microsoft.com/office/drawing/2014/chart" uri="{C3380CC4-5D6E-409C-BE32-E72D297353CC}">
                <c16:uniqueId val="{00000007-966A-4A9E-BD44-1B39E10A5359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8-966A-4A9E-BD44-1B39E10A5359}"/>
              </c:ext>
            </c:extLst>
          </c:dPt>
          <c:dPt>
            <c:idx val="9"/>
            <c:invertIfNegative val="0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9-966A-4A9E-BD44-1B39E10A5359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A-966A-4A9E-BD44-1B39E10A5359}"/>
              </c:ext>
            </c:extLst>
          </c:dPt>
          <c:dPt>
            <c:idx val="11"/>
            <c:invertIfNegative val="0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B-966A-4A9E-BD44-1B39E10A5359}"/>
              </c:ext>
            </c:extLst>
          </c:dPt>
          <c:dPt>
            <c:idx val="12"/>
            <c:invertIfNegative val="0"/>
            <c:bubble3D val="0"/>
            <c:spPr>
              <a:solidFill>
                <a:srgbClr val="BE0E38"/>
              </a:solidFill>
            </c:spPr>
            <c:extLst>
              <c:ext xmlns:c16="http://schemas.microsoft.com/office/drawing/2014/chart" uri="{C3380CC4-5D6E-409C-BE32-E72D297353CC}">
                <c16:uniqueId val="{0000000C-966A-4A9E-BD44-1B39E10A5359}"/>
              </c:ext>
            </c:extLst>
          </c:dPt>
          <c:dPt>
            <c:idx val="13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D-966A-4A9E-BD44-1B39E10A5359}"/>
              </c:ext>
            </c:extLst>
          </c:dPt>
          <c:dPt>
            <c:idx val="14"/>
            <c:invertIfNegative val="0"/>
            <c:bubble3D val="0"/>
            <c:spPr>
              <a:solidFill>
                <a:srgbClr val="1302EC"/>
              </a:solidFill>
            </c:spPr>
            <c:extLst>
              <c:ext xmlns:c16="http://schemas.microsoft.com/office/drawing/2014/chart" uri="{C3380CC4-5D6E-409C-BE32-E72D297353CC}">
                <c16:uniqueId val="{0000000E-966A-4A9E-BD44-1B39E10A53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Акмолинская область</c:v>
                </c:pt>
                <c:pt idx="1">
                  <c:v>Актюбинская область</c:v>
                </c:pt>
                <c:pt idx="2">
                  <c:v>город Алматы</c:v>
                </c:pt>
                <c:pt idx="3">
                  <c:v>Алматинская область</c:v>
                </c:pt>
                <c:pt idx="4">
                  <c:v>город Астана</c:v>
                </c:pt>
                <c:pt idx="5">
                  <c:v>Восточно - Казахстанская область</c:v>
                </c:pt>
                <c:pt idx="6">
                  <c:v>Жамбылская область</c:v>
                </c:pt>
                <c:pt idx="7">
                  <c:v> Жетысуйская область</c:v>
                </c:pt>
                <c:pt idx="8">
                  <c:v> Карагандинская область</c:v>
                </c:pt>
                <c:pt idx="9">
                  <c:v>Костанайская область </c:v>
                </c:pt>
                <c:pt idx="10">
                  <c:v> Кызылординская область</c:v>
                </c:pt>
                <c:pt idx="11">
                  <c:v>Северо - Казахстанская область</c:v>
                </c:pt>
                <c:pt idx="12">
                  <c:v> Павлодарская область</c:v>
                </c:pt>
                <c:pt idx="13">
                  <c:v>Туркестанская область </c:v>
                </c:pt>
                <c:pt idx="14">
                  <c:v> Западно - Казахстанская область</c:v>
                </c:pt>
              </c:strCache>
            </c:strRef>
          </c:cat>
          <c:val>
            <c:numRef>
              <c:f>Лист1!$B$2:$B$16</c:f>
              <c:numCache>
                <c:formatCode>0.00%</c:formatCode>
                <c:ptCount val="15"/>
                <c:pt idx="0">
                  <c:v>0.10199999999999998</c:v>
                </c:pt>
                <c:pt idx="1">
                  <c:v>1.0999999999999999E-2</c:v>
                </c:pt>
                <c:pt idx="2">
                  <c:v>5.2000000000000039E-2</c:v>
                </c:pt>
                <c:pt idx="3">
                  <c:v>3.3000000000000002E-2</c:v>
                </c:pt>
                <c:pt idx="4">
                  <c:v>0.17400000000000004</c:v>
                </c:pt>
                <c:pt idx="5">
                  <c:v>9.500000000000007E-2</c:v>
                </c:pt>
                <c:pt idx="6">
                  <c:v>2.2000000000000016E-2</c:v>
                </c:pt>
                <c:pt idx="7">
                  <c:v>8.4000000000000088E-2</c:v>
                </c:pt>
                <c:pt idx="8">
                  <c:v>2.7000000000000034E-2</c:v>
                </c:pt>
                <c:pt idx="9">
                  <c:v>3.3000000000000002E-2</c:v>
                </c:pt>
                <c:pt idx="10">
                  <c:v>2.7000000000000034E-2</c:v>
                </c:pt>
                <c:pt idx="11">
                  <c:v>0.22600000000000012</c:v>
                </c:pt>
                <c:pt idx="12">
                  <c:v>7.4000000000000052E-2</c:v>
                </c:pt>
                <c:pt idx="13">
                  <c:v>1.4000000000000005E-2</c:v>
                </c:pt>
                <c:pt idx="14">
                  <c:v>1.9000000000000013E-2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66A-4A9E-BD44-1B39E10A5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4672000"/>
        <c:axId val="74670464"/>
      </c:barChart>
      <c:valAx>
        <c:axId val="7467046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74672000"/>
        <c:crosses val="autoZero"/>
        <c:crossBetween val="between"/>
      </c:valAx>
      <c:catAx>
        <c:axId val="74672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74670464"/>
        <c:crosses val="autoZero"/>
        <c:auto val="1"/>
        <c:lblAlgn val="ctr"/>
        <c:lblOffset val="100"/>
        <c:noMultiLvlLbl val="0"/>
      </c:catAx>
      <c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871F-43AD-ABD3-56AA1A386B88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871F-43AD-ABD3-56AA1A386B88}"/>
              </c:ext>
            </c:extLst>
          </c:dPt>
          <c:dPt>
            <c:idx val="3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2-871F-43AD-ABD3-56AA1A386B8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71F-43AD-ABD3-56AA1A386B88}"/>
              </c:ext>
            </c:extLst>
          </c:dPt>
          <c:dPt>
            <c:idx val="5"/>
            <c:invertIfNegative val="0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4-871F-43AD-ABD3-56AA1A386B88}"/>
              </c:ext>
            </c:extLst>
          </c:dPt>
          <c:dPt>
            <c:idx val="6"/>
            <c:invertIfNegative val="0"/>
            <c:bubble3D val="0"/>
            <c:spPr>
              <a:solidFill>
                <a:srgbClr val="0E0C0C"/>
              </a:solidFill>
            </c:spPr>
            <c:extLst>
              <c:ext xmlns:c16="http://schemas.microsoft.com/office/drawing/2014/chart" uri="{C3380CC4-5D6E-409C-BE32-E72D297353CC}">
                <c16:uniqueId val="{00000005-871F-43AD-ABD3-56AA1A386B8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6-871F-43AD-ABD3-56AA1A386B8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7-871F-43AD-ABD3-56AA1A386B88}"/>
              </c:ext>
            </c:extLst>
          </c:dPt>
          <c:dPt>
            <c:idx val="9"/>
            <c:invertIfNegative val="0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8-871F-43AD-ABD3-56AA1A386B88}"/>
              </c:ext>
            </c:extLst>
          </c:dPt>
          <c:dPt>
            <c:idx val="10"/>
            <c:invertIfNegative val="0"/>
            <c:bubble3D val="0"/>
            <c:spPr>
              <a:solidFill>
                <a:srgbClr val="3333CC"/>
              </a:solidFill>
            </c:spPr>
            <c:extLst>
              <c:ext xmlns:c16="http://schemas.microsoft.com/office/drawing/2014/chart" uri="{C3380CC4-5D6E-409C-BE32-E72D297353CC}">
                <c16:uniqueId val="{00000009-871F-43AD-ABD3-56AA1A386B88}"/>
              </c:ext>
            </c:extLst>
          </c:dPt>
          <c:dPt>
            <c:idx val="11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A-871F-43AD-ABD3-56AA1A386B88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B-871F-43AD-ABD3-56AA1A386B88}"/>
              </c:ext>
            </c:extLst>
          </c:dPt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1F-43AD-ABD3-56AA1A386B8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1F-43AD-ABD3-56AA1A386B8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1F-43AD-ABD3-56AA1A386B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шоу/представление</c:v>
                </c:pt>
                <c:pt idx="1">
                  <c:v>большое пространство</c:v>
                </c:pt>
                <c:pt idx="2">
                  <c:v>еда/напитки</c:v>
                </c:pt>
                <c:pt idx="3">
                  <c:v>оформление пространства</c:v>
                </c:pt>
                <c:pt idx="4">
                  <c:v>контакт с другими детьми/людьми</c:v>
                </c:pt>
                <c:pt idx="5">
                  <c:v>светооптическое оборудование</c:v>
                </c:pt>
                <c:pt idx="6">
                  <c:v>шум</c:v>
                </c:pt>
                <c:pt idx="7">
                  <c:v>игровые зоны</c:v>
                </c:pt>
                <c:pt idx="8">
                  <c:v>все нравится куда ходим</c:v>
                </c:pt>
                <c:pt idx="9">
                  <c:v>игрушки</c:v>
                </c:pt>
                <c:pt idx="10">
                  <c:v>нет ответа </c:v>
                </c:pt>
                <c:pt idx="11">
                  <c:v>электромашинки</c:v>
                </c:pt>
                <c:pt idx="12">
                  <c:v>не нравится ничего</c:v>
                </c:pt>
              </c:strCache>
            </c:strRef>
          </c:cat>
          <c:val>
            <c:numRef>
              <c:f>Лист1!$B$2:$B$14</c:f>
              <c:numCache>
                <c:formatCode>0.0%</c:formatCode>
                <c:ptCount val="13"/>
                <c:pt idx="0">
                  <c:v>0.253</c:v>
                </c:pt>
                <c:pt idx="1">
                  <c:v>0.22700000000000001</c:v>
                </c:pt>
                <c:pt idx="2">
                  <c:v>0.14100000000000001</c:v>
                </c:pt>
                <c:pt idx="3">
                  <c:v>9.6000000000000002E-2</c:v>
                </c:pt>
                <c:pt idx="4">
                  <c:v>9.2000000000000026E-2</c:v>
                </c:pt>
                <c:pt idx="5">
                  <c:v>8.4000000000000047E-2</c:v>
                </c:pt>
                <c:pt idx="6">
                  <c:v>5.0000000000000044E-3</c:v>
                </c:pt>
                <c:pt idx="7">
                  <c:v>3.2000000000000035E-2</c:v>
                </c:pt>
                <c:pt idx="8">
                  <c:v>3.9000000000000014E-2</c:v>
                </c:pt>
                <c:pt idx="9">
                  <c:v>1.0000000000000005E-2</c:v>
                </c:pt>
                <c:pt idx="10">
                  <c:v>1.2999999999999998E-2</c:v>
                </c:pt>
                <c:pt idx="11">
                  <c:v>3.0000000000000022E-3</c:v>
                </c:pt>
                <c:pt idx="12">
                  <c:v>3.0000000000000022E-3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71F-43AD-ABD3-56AA1A386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2052352"/>
        <c:axId val="182050816"/>
      </c:barChart>
      <c:valAx>
        <c:axId val="18205081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82052352"/>
        <c:crosses val="autoZero"/>
        <c:crossBetween val="between"/>
      </c:valAx>
      <c:catAx>
        <c:axId val="182052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82050816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084755030621178E-2"/>
          <c:y val="2.4753799805726083E-2"/>
          <c:w val="0.91952526246719157"/>
          <c:h val="0.537697538689108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0-D180-434E-A484-12D47068F0DE}"/>
              </c:ext>
            </c:extLst>
          </c:dPt>
          <c:dPt>
            <c:idx val="1"/>
            <c:invertIfNegative val="0"/>
            <c:bubble3D val="0"/>
            <c:spPr>
              <a:solidFill>
                <a:srgbClr val="800000"/>
              </a:solidFill>
            </c:spPr>
            <c:extLst>
              <c:ext xmlns:c16="http://schemas.microsoft.com/office/drawing/2014/chart" uri="{C3380CC4-5D6E-409C-BE32-E72D297353CC}">
                <c16:uniqueId val="{00000001-D180-434E-A484-12D47068F0DE}"/>
              </c:ext>
            </c:extLst>
          </c:dPt>
          <c:dPt>
            <c:idx val="2"/>
            <c:invertIfNegative val="0"/>
            <c:bubble3D val="0"/>
            <c:spPr>
              <a:solidFill>
                <a:srgbClr val="000099"/>
              </a:solidFill>
            </c:spPr>
            <c:extLst>
              <c:ext xmlns:c16="http://schemas.microsoft.com/office/drawing/2014/chart" uri="{C3380CC4-5D6E-409C-BE32-E72D297353CC}">
                <c16:uniqueId val="{00000002-D180-434E-A484-12D47068F0D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180-434E-A484-12D47068F0DE}"/>
              </c:ext>
            </c:extLst>
          </c:dPt>
          <c:dPt>
            <c:idx val="4"/>
            <c:invertIfNegative val="0"/>
            <c:bubble3D val="0"/>
            <c:spPr>
              <a:solidFill>
                <a:srgbClr val="F61646"/>
              </a:solidFill>
            </c:spPr>
            <c:extLst>
              <c:ext xmlns:c16="http://schemas.microsoft.com/office/drawing/2014/chart" uri="{C3380CC4-5D6E-409C-BE32-E72D297353CC}">
                <c16:uniqueId val="{00000004-D180-434E-A484-12D47068F0D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D180-434E-A484-12D47068F0DE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6-D180-434E-A484-12D47068F0DE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D180-434E-A484-12D47068F0DE}"/>
              </c:ext>
            </c:extLst>
          </c:dPt>
          <c:dPt>
            <c:idx val="8"/>
            <c:invertIfNegative val="0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D180-434E-A484-12D47068F0DE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D180-434E-A484-12D47068F0D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D180-434E-A484-12D47068F0DE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D180-434E-A484-12D47068F0DE}"/>
              </c:ext>
            </c:extLst>
          </c:dPt>
          <c:dPt>
            <c:idx val="1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C-D180-434E-A484-12D47068F0DE}"/>
              </c:ext>
            </c:extLst>
          </c:dPt>
          <c:dPt>
            <c:idx val="13"/>
            <c:invertIfNegative val="0"/>
            <c:bubble3D val="0"/>
            <c:spPr>
              <a:solidFill>
                <a:srgbClr val="4429E3"/>
              </a:solidFill>
            </c:spPr>
            <c:extLst>
              <c:ext xmlns:c16="http://schemas.microsoft.com/office/drawing/2014/chart" uri="{C3380CC4-5D6E-409C-BE32-E72D297353CC}">
                <c16:uniqueId val="{0000000D-D180-434E-A484-12D47068F0DE}"/>
              </c:ext>
            </c:extLst>
          </c:dPt>
          <c:dPt>
            <c:idx val="14"/>
            <c:invertIfNegative val="0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E-D180-434E-A484-12D47068F0DE}"/>
              </c:ext>
            </c:extLst>
          </c:dPt>
          <c:dPt>
            <c:idx val="15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D180-434E-A484-12D47068F0DE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0-D180-434E-A484-12D47068F0DE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1-D180-434E-A484-12D47068F0DE}"/>
              </c:ext>
            </c:extLst>
          </c:dPt>
          <c:dPt>
            <c:idx val="18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12-D180-434E-A484-12D47068F0DE}"/>
              </c:ext>
            </c:extLst>
          </c:dPt>
          <c:dPt>
            <c:idx val="19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13-D180-434E-A484-12D47068F0DE}"/>
              </c:ext>
            </c:extLst>
          </c:dPt>
          <c:dPt>
            <c:idx val="20"/>
            <c:invertIfNegative val="0"/>
            <c:bubble3D val="0"/>
            <c:spPr>
              <a:solidFill>
                <a:srgbClr val="CE3EA8"/>
              </a:solidFill>
            </c:spPr>
            <c:extLst>
              <c:ext xmlns:c16="http://schemas.microsoft.com/office/drawing/2014/chart" uri="{C3380CC4-5D6E-409C-BE32-E72D297353CC}">
                <c16:uniqueId val="{00000014-D180-434E-A484-12D47068F0DE}"/>
              </c:ext>
            </c:extLst>
          </c:dPt>
          <c:dPt>
            <c:idx val="21"/>
            <c:invertIfNegative val="0"/>
            <c:bubble3D val="0"/>
            <c:spPr>
              <a:solidFill>
                <a:srgbClr val="4D78BF"/>
              </a:solidFill>
            </c:spPr>
            <c:extLst>
              <c:ext xmlns:c16="http://schemas.microsoft.com/office/drawing/2014/chart" uri="{C3380CC4-5D6E-409C-BE32-E72D297353CC}">
                <c16:uniqueId val="{00000015-D180-434E-A484-12D47068F0DE}"/>
              </c:ext>
            </c:extLst>
          </c:dPt>
          <c:dLbls>
            <c:dLbl>
              <c:idx val="0"/>
              <c:layout>
                <c:manualLayout>
                  <c:x val="5.5554461942257305E-3"/>
                  <c:y val="-0.268427759836047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180-434E-A484-12D47068F0DE}"/>
                </c:ext>
              </c:extLst>
            </c:dLbl>
            <c:dLbl>
              <c:idx val="1"/>
              <c:layout>
                <c:manualLayout>
                  <c:x val="8.2197933919333534E-3"/>
                  <c:y val="-7.7702134041232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180-434E-A484-12D47068F0D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80-434E-A484-12D47068F0D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80-434E-A484-12D47068F0DE}"/>
                </c:ext>
              </c:extLst>
            </c:dLbl>
            <c:dLbl>
              <c:idx val="4"/>
              <c:layout>
                <c:manualLayout>
                  <c:x val="0"/>
                  <c:y val="-3.7947553834090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180-434E-A484-12D47068F0DE}"/>
                </c:ext>
              </c:extLst>
            </c:dLbl>
            <c:dLbl>
              <c:idx val="5"/>
              <c:layout>
                <c:manualLayout>
                  <c:x val="0"/>
                  <c:y val="-0.110228608756167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180-434E-A484-12D47068F0DE}"/>
                </c:ext>
              </c:extLst>
            </c:dLbl>
            <c:dLbl>
              <c:idx val="6"/>
              <c:layout>
                <c:manualLayout>
                  <c:x val="2.7399311306444555E-3"/>
                  <c:y val="-8.3123213160388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180-434E-A484-12D47068F0DE}"/>
                </c:ext>
              </c:extLst>
            </c:dLbl>
            <c:dLbl>
              <c:idx val="7"/>
              <c:layout>
                <c:manualLayout>
                  <c:x val="4.1098966959666906E-3"/>
                  <c:y val="-3.7947553834090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180-434E-A484-12D47068F0D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80-434E-A484-12D47068F0DE}"/>
                </c:ext>
              </c:extLst>
            </c:dLbl>
            <c:dLbl>
              <c:idx val="9"/>
              <c:layout>
                <c:manualLayout>
                  <c:x val="-5.4798622612889127E-3"/>
                  <c:y val="-3.7947553834090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180-434E-A484-12D47068F0DE}"/>
                </c:ext>
              </c:extLst>
            </c:dLbl>
            <c:dLbl>
              <c:idx val="10"/>
              <c:layout>
                <c:manualLayout>
                  <c:x val="-4.1098966959666906E-3"/>
                  <c:y val="-8.3123213160388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180-434E-A484-12D47068F0DE}"/>
                </c:ext>
              </c:extLst>
            </c:dLbl>
            <c:dLbl>
              <c:idx val="11"/>
              <c:layout>
                <c:manualLayout>
                  <c:x val="0"/>
                  <c:y val="-5.6836992418639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180-434E-A484-12D47068F0DE}"/>
                </c:ext>
              </c:extLst>
            </c:dLbl>
            <c:dLbl>
              <c:idx val="12"/>
              <c:layout>
                <c:manualLayout>
                  <c:x val="-4.0531496062992129E-3"/>
                  <c:y val="-7.763461406930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180-434E-A484-12D47068F0DE}"/>
                </c:ext>
              </c:extLst>
            </c:dLbl>
            <c:dLbl>
              <c:idx val="13"/>
              <c:layout>
                <c:manualLayout>
                  <c:x val="0"/>
                  <c:y val="-0.10559294121566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180-434E-A484-12D47068F0DE}"/>
                </c:ext>
              </c:extLst>
            </c:dLbl>
            <c:dLbl>
              <c:idx val="14"/>
              <c:layout>
                <c:manualLayout>
                  <c:x val="-1.3699655653222741E-3"/>
                  <c:y val="-3.9754580207142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180-434E-A484-12D47068F0D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80-434E-A484-12D47068F0D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180-434E-A484-12D47068F0DE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80-434E-A484-12D47068F0DE}"/>
                </c:ext>
              </c:extLst>
            </c:dLbl>
            <c:dLbl>
              <c:idx val="18"/>
              <c:layout>
                <c:manualLayout>
                  <c:x val="-2.7399311306444555E-3"/>
                  <c:y val="-5.9631870310713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180-434E-A484-12D47068F0DE}"/>
                </c:ext>
              </c:extLst>
            </c:dLbl>
            <c:dLbl>
              <c:idx val="19"/>
              <c:layout>
                <c:manualLayout>
                  <c:x val="0"/>
                  <c:y val="-3.6140547716360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180-434E-A484-12D47068F0DE}"/>
                </c:ext>
              </c:extLst>
            </c:dLbl>
            <c:dLbl>
              <c:idx val="20"/>
              <c:layout>
                <c:manualLayout>
                  <c:x val="-4.1666666666666666E-3"/>
                  <c:y val="-0.11036810335570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D180-434E-A484-12D47068F0DE}"/>
                </c:ext>
              </c:extLst>
            </c:dLbl>
            <c:dLbl>
              <c:idx val="21"/>
              <c:layout>
                <c:manualLayout>
                  <c:x val="0"/>
                  <c:y val="-4.9676286922941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D180-434E-A484-12D47068F0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Лист1!$A$2:$A$23</c:f>
              <c:strCache>
                <c:ptCount val="22"/>
                <c:pt idx="0">
                  <c:v>не встречаемся</c:v>
                </c:pt>
                <c:pt idx="1">
                  <c:v>поведение ребенка</c:v>
                </c:pt>
                <c:pt idx="2">
                  <c:v>редко</c:v>
                </c:pt>
                <c:pt idx="3">
                  <c:v>зацикленность ребенка</c:v>
                </c:pt>
                <c:pt idx="4">
                  <c:v>нет ответа </c:v>
                </c:pt>
                <c:pt idx="5">
                  <c:v>не усидчивость</c:v>
                </c:pt>
                <c:pt idx="6">
                  <c:v>капризы ребенка</c:v>
                </c:pt>
                <c:pt idx="7">
                  <c:v>страх нового</c:v>
                </c:pt>
                <c:pt idx="8">
                  <c:v>вокализации</c:v>
                </c:pt>
                <c:pt idx="9">
                  <c:v>нет речи/нет контакта с другими</c:v>
                </c:pt>
                <c:pt idx="10">
                  <c:v>шум</c:v>
                </c:pt>
                <c:pt idx="11">
                  <c:v>не доступно</c:v>
                </c:pt>
                <c:pt idx="12">
                  <c:v>истерики ребенка</c:v>
                </c:pt>
                <c:pt idx="13">
                  <c:v>не слушается/убегает</c:v>
                </c:pt>
                <c:pt idx="14">
                  <c:v>ребенок устает</c:v>
                </c:pt>
                <c:pt idx="15">
                  <c:v>агрессия ребенка</c:v>
                </c:pt>
                <c:pt idx="16">
                  <c:v>не может играть с другими детьми, разные интересы</c:v>
                </c:pt>
                <c:pt idx="17">
                  <c:v>сладости/вредная еда</c:v>
                </c:pt>
                <c:pt idx="18">
                  <c:v>реакция окружающих</c:v>
                </c:pt>
                <c:pt idx="19">
                  <c:v>долгое время для адаптации</c:v>
                </c:pt>
                <c:pt idx="20">
                  <c:v>ребенку не интересно</c:v>
                </c:pt>
                <c:pt idx="21">
                  <c:v>не хочет уходить домой</c:v>
                </c:pt>
              </c:strCache>
            </c:strRef>
          </c:cat>
          <c:val>
            <c:numRef>
              <c:f>Лист1!$B$2:$B$23</c:f>
              <c:numCache>
                <c:formatCode>0.0%</c:formatCode>
                <c:ptCount val="22"/>
                <c:pt idx="0">
                  <c:v>0.32400000000000034</c:v>
                </c:pt>
                <c:pt idx="1">
                  <c:v>7.0999999999999994E-2</c:v>
                </c:pt>
                <c:pt idx="2">
                  <c:v>5.0000000000000044E-3</c:v>
                </c:pt>
                <c:pt idx="3">
                  <c:v>5.0000000000000044E-3</c:v>
                </c:pt>
                <c:pt idx="4">
                  <c:v>1.0999999999999998E-2</c:v>
                </c:pt>
                <c:pt idx="5">
                  <c:v>9.5000000000000043E-2</c:v>
                </c:pt>
                <c:pt idx="6">
                  <c:v>8.0000000000000043E-2</c:v>
                </c:pt>
                <c:pt idx="7">
                  <c:v>1.9000000000000017E-2</c:v>
                </c:pt>
                <c:pt idx="8">
                  <c:v>3.0000000000000022E-3</c:v>
                </c:pt>
                <c:pt idx="9">
                  <c:v>2.1999999999999999E-2</c:v>
                </c:pt>
                <c:pt idx="10">
                  <c:v>8.2000000000000003E-2</c:v>
                </c:pt>
                <c:pt idx="11">
                  <c:v>2.1999999999999999E-2</c:v>
                </c:pt>
                <c:pt idx="12">
                  <c:v>4.5999999999999999E-2</c:v>
                </c:pt>
                <c:pt idx="13">
                  <c:v>7.3999999999999996E-2</c:v>
                </c:pt>
                <c:pt idx="14">
                  <c:v>2.1999999999999999E-2</c:v>
                </c:pt>
                <c:pt idx="15">
                  <c:v>8.0000000000000106E-3</c:v>
                </c:pt>
                <c:pt idx="16">
                  <c:v>8.0000000000000106E-3</c:v>
                </c:pt>
                <c:pt idx="17">
                  <c:v>5.0000000000000044E-3</c:v>
                </c:pt>
                <c:pt idx="18">
                  <c:v>4.5999999999999999E-2</c:v>
                </c:pt>
                <c:pt idx="19">
                  <c:v>1.9000000000000017E-2</c:v>
                </c:pt>
                <c:pt idx="20">
                  <c:v>1.9000000000000017E-2</c:v>
                </c:pt>
                <c:pt idx="21">
                  <c:v>1.9000000000000017E-2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D180-434E-A484-12D47068F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82492544"/>
        <c:axId val="182498432"/>
      </c:barChart>
      <c:catAx>
        <c:axId val="182492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82498432"/>
        <c:crosses val="autoZero"/>
        <c:auto val="1"/>
        <c:lblAlgn val="ctr"/>
        <c:lblOffset val="100"/>
        <c:noMultiLvlLbl val="0"/>
      </c:catAx>
      <c:valAx>
        <c:axId val="18249843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82492544"/>
        <c:crosses val="autoZero"/>
        <c:crossBetween val="between"/>
      </c:valAx>
      <c:spPr>
        <a:solidFill>
          <a:srgbClr val="4BACC6">
            <a:lumMod val="20000"/>
            <a:lumOff val="80000"/>
          </a:srgb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66FF"/>
              </a:solidFill>
            </c:spPr>
            <c:extLst>
              <c:ext xmlns:c16="http://schemas.microsoft.com/office/drawing/2014/chart" uri="{C3380CC4-5D6E-409C-BE32-E72D297353CC}">
                <c16:uniqueId val="{00000000-251D-4D25-9C61-A1163D72C955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251D-4D25-9C61-A1163D72C955}"/>
              </c:ext>
            </c:extLst>
          </c:dPt>
          <c:dPt>
            <c:idx val="2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2-251D-4D25-9C61-A1163D72C955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251D-4D25-9C61-A1163D72C955}"/>
              </c:ext>
            </c:extLst>
          </c:dPt>
          <c:dLbls>
            <c:dLbl>
              <c:idx val="2"/>
              <c:layout>
                <c:manualLayout>
                  <c:x val="0.11920258978848076"/>
                  <c:y val="8.6538386403594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51D-4D25-9C61-A1163D72C955}"/>
                </c:ext>
              </c:extLst>
            </c:dLbl>
            <c:dLbl>
              <c:idx val="3"/>
              <c:layout>
                <c:manualLayout>
                  <c:x val="0.12130297645963058"/>
                  <c:y val="0.17183713336868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1">
                      <a:latin typeface="+mn-lt"/>
                      <a:ea typeface="Tahoma" pitchFamily="34" charset="0"/>
                      <a:cs typeface="Tahoma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1D-4D25-9C61-A1163D72C9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+mn-lt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мама</c:v>
                </c:pt>
                <c:pt idx="1">
                  <c:v>мама и папа</c:v>
                </c:pt>
                <c:pt idx="2">
                  <c:v>вся семья</c:v>
                </c:pt>
                <c:pt idx="3">
                  <c:v>другие 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0.56699999999999995</c:v>
                </c:pt>
                <c:pt idx="1">
                  <c:v>0.253</c:v>
                </c:pt>
                <c:pt idx="2">
                  <c:v>5.3999999999999999E-2</c:v>
                </c:pt>
                <c:pt idx="3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74-4C5B-9BF4-05CCC861A9A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600" b="1">
              <a:latin typeface="+mn-lt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351851851851853E-2"/>
          <c:y val="0"/>
          <c:w val="0.94907407407407451"/>
          <c:h val="0.55397356580427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A2C5-4BE8-BE98-51B374E4A14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A2C5-4BE8-BE98-51B374E4A147}"/>
              </c:ext>
            </c:extLst>
          </c:dPt>
          <c:dPt>
            <c:idx val="2"/>
            <c:invertIfNegative val="0"/>
            <c:bubble3D val="0"/>
            <c:spPr>
              <a:solidFill>
                <a:srgbClr val="CC0099"/>
              </a:solidFill>
            </c:spPr>
            <c:extLst>
              <c:ext xmlns:c16="http://schemas.microsoft.com/office/drawing/2014/chart" uri="{C3380CC4-5D6E-409C-BE32-E72D297353CC}">
                <c16:uniqueId val="{00000002-A2C5-4BE8-BE98-51B374E4A147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2C5-4BE8-BE98-51B374E4A147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A2C5-4BE8-BE98-51B374E4A147}"/>
              </c:ext>
            </c:extLst>
          </c:dPt>
          <c:dPt>
            <c:idx val="5"/>
            <c:invertIfNegative val="0"/>
            <c:bubble3D val="0"/>
            <c:spPr>
              <a:solidFill>
                <a:srgbClr val="000066"/>
              </a:solidFill>
            </c:spPr>
            <c:extLst>
              <c:ext xmlns:c16="http://schemas.microsoft.com/office/drawing/2014/chart" uri="{C3380CC4-5D6E-409C-BE32-E72D297353CC}">
                <c16:uniqueId val="{00000005-A2C5-4BE8-BE98-51B374E4A147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A2C5-4BE8-BE98-51B374E4A147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/>
              </a:solidFill>
            </c:spPr>
            <c:extLst>
              <c:ext xmlns:c16="http://schemas.microsoft.com/office/drawing/2014/chart" uri="{C3380CC4-5D6E-409C-BE32-E72D297353CC}">
                <c16:uniqueId val="{00000007-A2C5-4BE8-BE98-51B374E4A1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маму</c:v>
                </c:pt>
                <c:pt idx="1">
                  <c:v>папу</c:v>
                </c:pt>
                <c:pt idx="2">
                  <c:v>обоих родителей</c:v>
                </c:pt>
                <c:pt idx="3">
                  <c:v>сопровождающего</c:v>
                </c:pt>
                <c:pt idx="4">
                  <c:v>никого</c:v>
                </c:pt>
                <c:pt idx="5">
                  <c:v>бабушку/дедушку</c:v>
                </c:pt>
                <c:pt idx="6">
                  <c:v>старших братьев/сестер</c:v>
                </c:pt>
                <c:pt idx="7">
                  <c:v>посторонних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0.67500000000000115</c:v>
                </c:pt>
                <c:pt idx="1">
                  <c:v>0.24500000000000022</c:v>
                </c:pt>
                <c:pt idx="2">
                  <c:v>2.5999999999999999E-2</c:v>
                </c:pt>
                <c:pt idx="3">
                  <c:v>1.2E-2</c:v>
                </c:pt>
                <c:pt idx="4">
                  <c:v>9.0000000000000028E-3</c:v>
                </c:pt>
                <c:pt idx="5">
                  <c:v>1.9000000000000027E-2</c:v>
                </c:pt>
                <c:pt idx="6">
                  <c:v>1.0999999999999998E-2</c:v>
                </c:pt>
                <c:pt idx="7">
                  <c:v>3.000000000000004E-3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C5-4BE8-BE98-51B374E4A1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8459520"/>
        <c:axId val="92257280"/>
      </c:barChart>
      <c:valAx>
        <c:axId val="92257280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28459520"/>
        <c:crosses val="autoZero"/>
        <c:crossBetween val="between"/>
      </c:valAx>
      <c:catAx>
        <c:axId val="128459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92257280"/>
        <c:crosses val="autoZero"/>
        <c:auto val="1"/>
        <c:lblAlgn val="ctr"/>
        <c:lblOffset val="100"/>
        <c:noMultiLvlLbl val="0"/>
      </c:catAx>
      <c:spPr>
        <a:solidFill>
          <a:srgbClr val="4BACC6">
            <a:lumMod val="20000"/>
            <a:lumOff val="80000"/>
          </a:srgbClr>
        </a:solidFill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61646"/>
            </a:solidFill>
          </c:spPr>
          <c:dPt>
            <c:idx val="0"/>
            <c:bubble3D val="0"/>
            <c:spPr>
              <a:solidFill>
                <a:srgbClr val="FF0066"/>
              </a:solidFill>
            </c:spPr>
            <c:extLst>
              <c:ext xmlns:c16="http://schemas.microsoft.com/office/drawing/2014/chart" uri="{C3380CC4-5D6E-409C-BE32-E72D297353CC}">
                <c16:uniqueId val="{00000000-7210-42C0-BB59-7CF3D80895BA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210-42C0-BB59-7CF3D80895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"НЕ БЕРУТ"</c:v>
                </c:pt>
                <c:pt idx="1">
                  <c:v>" БЕРУТ"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0.49300000000000027</c:v>
                </c:pt>
                <c:pt idx="1">
                  <c:v>0.50700000000000001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10-42C0-BB59-7CF3D80895B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928321749215393E-2"/>
          <c:y val="3.3144777431751891E-2"/>
          <c:w val="0.90048235618527017"/>
          <c:h val="0.56984935615617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66FF"/>
              </a:solidFill>
            </c:spPr>
            <c:extLst>
              <c:ext xmlns:c16="http://schemas.microsoft.com/office/drawing/2014/chart" uri="{C3380CC4-5D6E-409C-BE32-E72D297353CC}">
                <c16:uniqueId val="{00000000-2BD5-47E5-B500-5D5FBBB81274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2BD5-47E5-B500-5D5FBBB81274}"/>
              </c:ext>
            </c:extLst>
          </c:dPt>
          <c:dPt>
            <c:idx val="2"/>
            <c:invertIfNegative val="0"/>
            <c:bubble3D val="0"/>
            <c:spPr>
              <a:solidFill>
                <a:srgbClr val="D60093"/>
              </a:solidFill>
            </c:spPr>
            <c:extLst>
              <c:ext xmlns:c16="http://schemas.microsoft.com/office/drawing/2014/chart" uri="{C3380CC4-5D6E-409C-BE32-E72D297353CC}">
                <c16:uniqueId val="{00000004-9602-45D0-B222-CB861484B5DD}"/>
              </c:ext>
            </c:extLst>
          </c:dPt>
          <c:dPt>
            <c:idx val="3"/>
            <c:invertIfNegative val="0"/>
            <c:bubble3D val="0"/>
            <c:explosion val="1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9602-45D0-B222-CB861484B5D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9602-45D0-B222-CB861484B5DD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5-2BD5-47E5-B500-5D5FBBB81274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6-2BD5-47E5-B500-5D5FBBB81274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7-2BD5-47E5-B500-5D5FBBB81274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BD5-47E5-B500-5D5FBBB81274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BD5-47E5-B500-5D5FBBB8127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="1" dirty="0" smtClean="0"/>
                      <a:t>10,6</a:t>
                    </a:r>
                    <a:r>
                      <a:rPr lang="en-US" sz="1800" dirty="0" smtClean="0"/>
                      <a:t>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602-45D0-B222-CB861484B5D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800" b="1" dirty="0" smtClean="0"/>
                      <a:t>26,4%</a:t>
                    </a:r>
                    <a:endParaRPr lang="en-US" sz="1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602-45D0-B222-CB861484B5D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800" b="1" dirty="0" smtClean="0"/>
                      <a:t>1,1</a:t>
                    </a:r>
                    <a:r>
                      <a:rPr lang="en-US" sz="1800" dirty="0" smtClean="0"/>
                      <a:t>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602-45D0-B222-CB861484B5DD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BD5-47E5-B500-5D5FBBB812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еда/ перекус</c:v>
                </c:pt>
                <c:pt idx="1">
                  <c:v>вода / напитки </c:v>
                </c:pt>
                <c:pt idx="2">
                  <c:v>любимая игрушка</c:v>
                </c:pt>
                <c:pt idx="3">
                  <c:v>объятия</c:v>
                </c:pt>
                <c:pt idx="4">
                  <c:v>порицания</c:v>
                </c:pt>
                <c:pt idx="5">
                  <c:v>игнорирование</c:v>
                </c:pt>
                <c:pt idx="6">
                  <c:v>смартфон / планшет</c:v>
                </c:pt>
                <c:pt idx="7">
                  <c:v>ничего не используют, сразу уходят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0.18000000000000013</c:v>
                </c:pt>
                <c:pt idx="1">
                  <c:v>0.10900000000000007</c:v>
                </c:pt>
                <c:pt idx="2">
                  <c:v>0.10600000000000002</c:v>
                </c:pt>
                <c:pt idx="3">
                  <c:v>0.26400000000000001</c:v>
                </c:pt>
                <c:pt idx="4">
                  <c:v>1.0999999999999998E-2</c:v>
                </c:pt>
                <c:pt idx="5">
                  <c:v>2.1999999999999999E-2</c:v>
                </c:pt>
                <c:pt idx="6">
                  <c:v>0.14200000000000004</c:v>
                </c:pt>
                <c:pt idx="7">
                  <c:v>0.16600000000000001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602-45D0-B222-CB861484B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2584064"/>
        <c:axId val="182569984"/>
      </c:barChart>
      <c:valAx>
        <c:axId val="1825699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82584064"/>
        <c:crosses val="autoZero"/>
        <c:crossBetween val="between"/>
      </c:valAx>
      <c:catAx>
        <c:axId val="182584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82569984"/>
        <c:crosses val="autoZero"/>
        <c:auto val="1"/>
        <c:lblAlgn val="ctr"/>
        <c:lblOffset val="100"/>
        <c:noMultiLvlLbl val="0"/>
      </c:catAx>
      <c:spPr>
        <a:solidFill>
          <a:srgbClr val="4BACC6">
            <a:lumMod val="20000"/>
            <a:lumOff val="80000"/>
          </a:srgbClr>
        </a:solidFill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66FF"/>
              </a:solidFill>
            </c:spPr>
            <c:extLst>
              <c:ext xmlns:c16="http://schemas.microsoft.com/office/drawing/2014/chart" uri="{C3380CC4-5D6E-409C-BE32-E72D297353CC}">
                <c16:uniqueId val="{00000000-E379-4FB7-8338-D042CE83519D}"/>
              </c:ext>
            </c:extLst>
          </c:dPt>
          <c:dPt>
            <c:idx val="1"/>
            <c:invertIfNegative val="0"/>
            <c:bubble3D val="0"/>
            <c:spPr>
              <a:solidFill>
                <a:srgbClr val="FF33CC"/>
              </a:solidFill>
            </c:spPr>
            <c:extLst>
              <c:ext xmlns:c16="http://schemas.microsoft.com/office/drawing/2014/chart" uri="{C3380CC4-5D6E-409C-BE32-E72D297353CC}">
                <c16:uniqueId val="{00000001-E379-4FB7-8338-D042CE83519D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E379-4FB7-8338-D042CE83519D}"/>
              </c:ext>
            </c:extLst>
          </c:dPt>
          <c:dPt>
            <c:idx val="3"/>
            <c:invertIfNegative val="0"/>
            <c:bubble3D val="0"/>
            <c:spPr>
              <a:solidFill>
                <a:srgbClr val="800080"/>
              </a:solidFill>
            </c:spPr>
            <c:extLst>
              <c:ext xmlns:c16="http://schemas.microsoft.com/office/drawing/2014/chart" uri="{C3380CC4-5D6E-409C-BE32-E72D297353CC}">
                <c16:uniqueId val="{00000003-E379-4FB7-8338-D042CE83519D}"/>
              </c:ext>
            </c:extLst>
          </c:dPt>
          <c:dPt>
            <c:idx val="4"/>
            <c:invertIfNegative val="0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4-E379-4FB7-8338-D042CE83519D}"/>
              </c:ext>
            </c:extLst>
          </c:dPt>
          <c:dPt>
            <c:idx val="5"/>
            <c:invertIfNegative val="0"/>
            <c:bubble3D val="0"/>
            <c:spPr>
              <a:solidFill>
                <a:srgbClr val="26AFDA"/>
              </a:solidFill>
            </c:spPr>
            <c:extLst>
              <c:ext xmlns:c16="http://schemas.microsoft.com/office/drawing/2014/chart" uri="{C3380CC4-5D6E-409C-BE32-E72D297353CC}">
                <c16:uniqueId val="{00000005-E379-4FB7-8338-D042CE83519D}"/>
              </c:ext>
            </c:extLst>
          </c:dPt>
          <c:dPt>
            <c:idx val="6"/>
            <c:invertIfNegative val="0"/>
            <c:bubble3D val="0"/>
            <c:spPr>
              <a:solidFill>
                <a:srgbClr val="990000"/>
              </a:solidFill>
            </c:spPr>
            <c:extLst>
              <c:ext xmlns:c16="http://schemas.microsoft.com/office/drawing/2014/chart" uri="{C3380CC4-5D6E-409C-BE32-E72D297353CC}">
                <c16:uniqueId val="{00000006-E379-4FB7-8338-D042CE83519D}"/>
              </c:ext>
            </c:extLst>
          </c:dPt>
          <c:dPt>
            <c:idx val="7"/>
            <c:invertIfNegative val="0"/>
            <c:bubble3D val="0"/>
            <c:spPr>
              <a:solidFill>
                <a:srgbClr val="3333CC"/>
              </a:solidFill>
            </c:spPr>
            <c:extLst>
              <c:ext xmlns:c16="http://schemas.microsoft.com/office/drawing/2014/chart" uri="{C3380CC4-5D6E-409C-BE32-E72D297353CC}">
                <c16:uniqueId val="{00000007-E379-4FB7-8338-D042CE83519D}"/>
              </c:ext>
            </c:extLst>
          </c:dPt>
          <c:dPt>
            <c:idx val="8"/>
            <c:invertIfNegative val="0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8-E379-4FB7-8338-D042CE83519D}"/>
              </c:ext>
            </c:extLst>
          </c:dPt>
          <c:dPt>
            <c:idx val="9"/>
            <c:invertIfNegative val="0"/>
            <c:bubble3D val="0"/>
            <c:spPr>
              <a:solidFill>
                <a:srgbClr val="66909A"/>
              </a:solidFill>
            </c:spPr>
            <c:extLst>
              <c:ext xmlns:c16="http://schemas.microsoft.com/office/drawing/2014/chart" uri="{C3380CC4-5D6E-409C-BE32-E72D297353CC}">
                <c16:uniqueId val="{00000009-E379-4FB7-8338-D042CE83519D}"/>
              </c:ext>
            </c:extLst>
          </c:dPt>
          <c:dPt>
            <c:idx val="10"/>
            <c:invertIfNegative val="0"/>
            <c:bubble3D val="0"/>
            <c:spPr>
              <a:solidFill>
                <a:srgbClr val="A50021"/>
              </a:solidFill>
            </c:spPr>
            <c:extLst>
              <c:ext xmlns:c16="http://schemas.microsoft.com/office/drawing/2014/chart" uri="{C3380CC4-5D6E-409C-BE32-E72D297353CC}">
                <c16:uniqueId val="{0000000A-E379-4FB7-8338-D042CE83519D}"/>
              </c:ext>
            </c:extLst>
          </c:dPt>
          <c:dPt>
            <c:idx val="11"/>
            <c:invertIfNegative val="0"/>
            <c:bubble3D val="0"/>
            <c:spPr>
              <a:solidFill>
                <a:srgbClr val="663300"/>
              </a:solidFill>
            </c:spPr>
            <c:extLst>
              <c:ext xmlns:c16="http://schemas.microsoft.com/office/drawing/2014/chart" uri="{C3380CC4-5D6E-409C-BE32-E72D297353CC}">
                <c16:uniqueId val="{0000000B-E379-4FB7-8338-D042CE83519D}"/>
              </c:ext>
            </c:extLst>
          </c:dPt>
          <c:dPt>
            <c:idx val="12"/>
            <c:invertIfNegative val="0"/>
            <c:bubble3D val="0"/>
            <c:spPr>
              <a:solidFill>
                <a:srgbClr val="000066"/>
              </a:solidFill>
            </c:spPr>
            <c:extLst>
              <c:ext xmlns:c16="http://schemas.microsoft.com/office/drawing/2014/chart" uri="{C3380CC4-5D6E-409C-BE32-E72D297353CC}">
                <c16:uniqueId val="{0000000C-E379-4FB7-8338-D042CE83519D}"/>
              </c:ext>
            </c:extLst>
          </c:dPt>
          <c:dPt>
            <c:idx val="13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D-E379-4FB7-8338-D042CE83519D}"/>
              </c:ext>
            </c:extLst>
          </c:dPt>
          <c:dPt>
            <c:idx val="14"/>
            <c:invertIfNegative val="0"/>
            <c:bubble3D val="0"/>
            <c:spPr>
              <a:solidFill>
                <a:srgbClr val="CC9900"/>
              </a:solidFill>
            </c:spPr>
            <c:extLst>
              <c:ext xmlns:c16="http://schemas.microsoft.com/office/drawing/2014/chart" uri="{C3380CC4-5D6E-409C-BE32-E72D297353CC}">
                <c16:uniqueId val="{0000000E-E379-4FB7-8338-D042CE83519D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E379-4FB7-8338-D042CE83519D}"/>
              </c:ext>
            </c:extLst>
          </c:dPt>
          <c:dLbls>
            <c:dLbl>
              <c:idx val="1"/>
              <c:layout>
                <c:manualLayout>
                  <c:x val="-8.2400742851928719E-4"/>
                  <c:y val="-1.3900586864844145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/>
                      <a:t>3,30%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79-4FB7-8338-D042CE83519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b="1"/>
                      <a:t>7,00%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379-4FB7-8338-D042CE83519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800" b="1"/>
                      <a:t>18%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379-4FB7-8338-D042CE83519D}"/>
                </c:ext>
              </c:extLst>
            </c:dLbl>
            <c:dLbl>
              <c:idx val="6"/>
              <c:layout>
                <c:manualLayout>
                  <c:x val="-3.4773414059438889E-3"/>
                  <c:y val="-1.200993836444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379-4FB7-8338-D042CE83519D}"/>
                </c:ext>
              </c:extLst>
            </c:dLbl>
            <c:dLbl>
              <c:idx val="7"/>
              <c:layout>
                <c:manualLayout>
                  <c:x val="9.3500582365855188E-4"/>
                  <c:y val="-8.0307587955999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379-4FB7-8338-D042CE83519D}"/>
                </c:ext>
              </c:extLst>
            </c:dLbl>
            <c:dLbl>
              <c:idx val="13"/>
              <c:layout>
                <c:manualLayout>
                  <c:x val="-1.8207386653355496E-3"/>
                  <c:y val="-7.9254770120027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379-4FB7-8338-D042CE8351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Мультфильмы</c:v>
                </c:pt>
                <c:pt idx="1">
                  <c:v>Гаджеты (смартфон, компьютер)</c:v>
                </c:pt>
                <c:pt idx="2">
                  <c:v>Пазлы, головоломки</c:v>
                </c:pt>
                <c:pt idx="3">
                  <c:v> Рисование, лепка</c:v>
                </c:pt>
                <c:pt idx="4">
                  <c:v>Книги, картинки</c:v>
                </c:pt>
                <c:pt idx="5">
                  <c:v> Техника, машины</c:v>
                </c:pt>
                <c:pt idx="6">
                  <c:v>Языки</c:v>
                </c:pt>
                <c:pt idx="7">
                  <c:v>Буквы, цифры</c:v>
                </c:pt>
                <c:pt idx="8">
                  <c:v> Музыка, танцы</c:v>
                </c:pt>
                <c:pt idx="9">
                  <c:v>Активные игры (гулять, прыгать, кататься)</c:v>
                </c:pt>
                <c:pt idx="10">
                  <c:v>Конструирование, строительство</c:v>
                </c:pt>
                <c:pt idx="11">
                  <c:v>Животные (игрушки, фильмы)</c:v>
                </c:pt>
                <c:pt idx="12">
                  <c:v>Вода, бассейн</c:v>
                </c:pt>
                <c:pt idx="13">
                  <c:v>Мяч</c:v>
                </c:pt>
                <c:pt idx="14">
                  <c:v> Игрушки (собирать, разбирать, процессуальные действия)</c:v>
                </c:pt>
                <c:pt idx="15">
                  <c:v>Нет интереса</c:v>
                </c:pt>
              </c:strCache>
            </c:strRef>
          </c:cat>
          <c:val>
            <c:numRef>
              <c:f>Лист1!$B$2:$B$17</c:f>
              <c:numCache>
                <c:formatCode>0.0%</c:formatCode>
                <c:ptCount val="16"/>
                <c:pt idx="0">
                  <c:v>4.1000000000000002E-2</c:v>
                </c:pt>
                <c:pt idx="1">
                  <c:v>3.3000000000000002E-2</c:v>
                </c:pt>
                <c:pt idx="2">
                  <c:v>7.0000000000000021E-2</c:v>
                </c:pt>
                <c:pt idx="3">
                  <c:v>0.18000000000000013</c:v>
                </c:pt>
                <c:pt idx="4">
                  <c:v>5.3999999999999999E-2</c:v>
                </c:pt>
                <c:pt idx="5">
                  <c:v>6.9000000000000034E-2</c:v>
                </c:pt>
                <c:pt idx="6">
                  <c:v>2.1999999999999999E-2</c:v>
                </c:pt>
                <c:pt idx="7">
                  <c:v>2.1999999999999999E-2</c:v>
                </c:pt>
                <c:pt idx="8">
                  <c:v>6.8000000000000019E-2</c:v>
                </c:pt>
                <c:pt idx="9">
                  <c:v>9.5000000000000043E-2</c:v>
                </c:pt>
                <c:pt idx="10">
                  <c:v>5.7000000000000023E-2</c:v>
                </c:pt>
                <c:pt idx="11">
                  <c:v>2.7000000000000024E-2</c:v>
                </c:pt>
                <c:pt idx="12">
                  <c:v>2.1999999999999999E-2</c:v>
                </c:pt>
                <c:pt idx="13">
                  <c:v>1.6000000000000018E-2</c:v>
                </c:pt>
                <c:pt idx="14">
                  <c:v>7.5999999999999998E-2</c:v>
                </c:pt>
                <c:pt idx="15">
                  <c:v>0.14800000000000013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379-4FB7-8338-D042CE835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2635136"/>
        <c:axId val="182636928"/>
      </c:barChart>
      <c:catAx>
        <c:axId val="182635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82636928"/>
        <c:crosses val="autoZero"/>
        <c:auto val="1"/>
        <c:lblAlgn val="ctr"/>
        <c:lblOffset val="100"/>
        <c:noMultiLvlLbl val="0"/>
      </c:catAx>
      <c:valAx>
        <c:axId val="182636928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82635136"/>
        <c:crosses val="autoZero"/>
        <c:crossBetween val="between"/>
      </c:valAx>
      <c:spPr>
        <a:solidFill>
          <a:srgbClr val="4BACC6">
            <a:lumMod val="20000"/>
            <a:lumOff val="80000"/>
          </a:srgb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3333CC"/>
              </a:solidFill>
            </c:spPr>
            <c:extLst>
              <c:ext xmlns:c16="http://schemas.microsoft.com/office/drawing/2014/chart" uri="{C3380CC4-5D6E-409C-BE32-E72D297353CC}">
                <c16:uniqueId val="{00000000-569C-4B4B-85B9-C83D20F8FEBA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69C-4B4B-85B9-C83D20F8FEB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800" dirty="0"/>
                      <a:t>мама
95%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69C-4B4B-85B9-C83D20F8FEBA}"/>
                </c:ext>
              </c:extLst>
            </c:dLbl>
            <c:dLbl>
              <c:idx val="1"/>
              <c:layout>
                <c:manualLayout>
                  <c:x val="2.6886706598716052E-2"/>
                  <c:y val="0.124560769442017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69C-4B4B-85B9-C83D20F8FE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мама</c:v>
                </c:pt>
                <c:pt idx="1">
                  <c:v>папа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0.00%">
                  <c:v>0.94799999999999995</c:v>
                </c:pt>
                <c:pt idx="1">
                  <c:v>5.1999999999999998E-2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98-4A2C-A151-E81DD085B84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447035986844476E-3"/>
          <c:y val="2.5195613185836494E-2"/>
          <c:w val="0.93741652082894211"/>
          <c:h val="0.67074945187496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94A-400E-B125-70ABD20BCB3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94A-400E-B125-70ABD20BCB33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94A-400E-B125-70ABD20BCB33}"/>
              </c:ext>
            </c:extLst>
          </c:dPt>
          <c:dLbls>
            <c:dLbl>
              <c:idx val="0"/>
              <c:layout>
                <c:manualLayout>
                  <c:x val="-2.2399240934523211E-7"/>
                  <c:y val="3.5993733122623565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63,50%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94A-400E-B125-70ABD20BCB33}"/>
                </c:ext>
              </c:extLst>
            </c:dLbl>
            <c:dLbl>
              <c:idx val="1"/>
              <c:layout>
                <c:manualLayout>
                  <c:x val="0"/>
                  <c:y val="6.27322722639755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en-US" sz="1800" b="1" i="0" u="none" strike="noStrike" kern="1200" baseline="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u="none" strike="noStrike" kern="1200" baseline="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rPr>
                      <a:t>34,60%</a:t>
                    </a:r>
                  </a:p>
                </c:rich>
              </c:tx>
              <c:spPr>
                <a:noFill/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800" b="1" i="0" u="none" strike="noStrike" kern="1200" baseline="0" dirty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94A-400E-B125-70ABD20BCB33}"/>
                </c:ext>
              </c:extLst>
            </c:dLbl>
            <c:dLbl>
              <c:idx val="2"/>
              <c:layout>
                <c:manualLayout>
                  <c:x val="-9.5101136286078849E-17"/>
                  <c:y val="-2.63733605134351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94A-400E-B125-70ABD20BCB33}"/>
                </c:ext>
              </c:extLst>
            </c:dLbl>
            <c:spPr>
              <a:noFill/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22 - 35</c:v>
                </c:pt>
                <c:pt idx="1">
                  <c:v>36 - 50</c:v>
                </c:pt>
                <c:pt idx="2">
                  <c:v>51 - 65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0.63500000000000045</c:v>
                </c:pt>
                <c:pt idx="1">
                  <c:v>0.3460000000000002</c:v>
                </c:pt>
                <c:pt idx="2">
                  <c:v>1.6000000000000014E-2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4A-400E-B125-70ABD20BCB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5805184"/>
        <c:axId val="175806720"/>
      </c:barChart>
      <c:catAx>
        <c:axId val="17580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806720"/>
        <c:crosses val="autoZero"/>
        <c:auto val="1"/>
        <c:lblAlgn val="ctr"/>
        <c:lblOffset val="100"/>
        <c:noMultiLvlLbl val="0"/>
      </c:catAx>
      <c:valAx>
        <c:axId val="17580672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75805184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31469544760071"/>
          <c:y val="0.93793125550152601"/>
          <c:w val="0.60689220163707125"/>
          <c:h val="6.2068744498474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5">
            <a:lumMod val="40000"/>
            <a:lumOff val="60000"/>
          </a:schemeClr>
        </a:gs>
        <a:gs pos="68000">
          <a:prstClr val="white">
            <a:lumMod val="85000"/>
          </a:prstClr>
        </a:gs>
        <a:gs pos="100000">
          <a:prstClr val="white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D3F4-4060-A841-9CDA673DB4D3}"/>
              </c:ext>
            </c:extLst>
          </c:dPt>
          <c:dPt>
            <c:idx val="1"/>
            <c:invertIfNegative val="0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1-D3F4-4060-A841-9CDA673DB4D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D3F4-4060-A841-9CDA673DB4D3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D3F4-4060-A841-9CDA673DB4D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14,7%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3F4-4060-A841-9CDA673DB4D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43,6%</a:t>
                    </a:r>
                    <a:endParaRPr lang="en-US" sz="18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3F4-4060-A841-9CDA673DB4D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24,8%</a:t>
                    </a:r>
                    <a:endParaRPr lang="en-US" sz="18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3F4-4060-A841-9CDA673DB4D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16,9%</a:t>
                    </a:r>
                    <a:endParaRPr lang="en-US" sz="18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3F4-4060-A841-9CDA673DB4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0 - 3 года</c:v>
                </c:pt>
                <c:pt idx="1">
                  <c:v>3 - 5 лет </c:v>
                </c:pt>
                <c:pt idx="2">
                  <c:v>5 - 7 лет </c:v>
                </c:pt>
                <c:pt idx="3">
                  <c:v>7 - 12 лет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0.14700000000000021</c:v>
                </c:pt>
                <c:pt idx="1">
                  <c:v>0.43600000000000122</c:v>
                </c:pt>
                <c:pt idx="2">
                  <c:v>0.24800000000000041</c:v>
                </c:pt>
                <c:pt idx="3">
                  <c:v>0.16900000000000001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5-41DC-8A5D-F0659E220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7316224"/>
        <c:axId val="177267840"/>
      </c:barChart>
      <c:valAx>
        <c:axId val="177267840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77316224"/>
        <c:crosses val="autoZero"/>
        <c:crossBetween val="between"/>
      </c:valAx>
      <c:catAx>
        <c:axId val="177316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77267840"/>
        <c:crosses val="autoZero"/>
        <c:auto val="1"/>
        <c:lblAlgn val="ctr"/>
        <c:lblOffset val="100"/>
        <c:noMultiLvlLbl val="0"/>
      </c:catAx>
      <c:spPr>
        <a:solidFill>
          <a:schemeClr val="accent5">
            <a:lumMod val="40000"/>
            <a:lumOff val="60000"/>
          </a:schemeClr>
        </a:solidFill>
      </c:spPr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1"/>
            <c:bubble3D val="0"/>
            <c:spPr>
              <a:solidFill>
                <a:srgbClr val="D60093"/>
              </a:solidFill>
            </c:spPr>
            <c:extLst>
              <c:ext xmlns:c16="http://schemas.microsoft.com/office/drawing/2014/chart" uri="{C3380CC4-5D6E-409C-BE32-E72D297353CC}">
                <c16:uniqueId val="{00000000-2671-47FA-88FE-E482A31BEB2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084B-447F-87DD-DF4EBDFB8E8D}"/>
                </c:ext>
              </c:extLst>
            </c:dLbl>
            <c:dLbl>
              <c:idx val="1"/>
              <c:layout>
                <c:manualLayout>
                  <c:x val="0.15978432665070041"/>
                  <c:y val="0.130891744511946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671-47FA-88FE-E482A31BEB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0.71900000000000064</c:v>
                </c:pt>
                <c:pt idx="1">
                  <c:v>0.28100000000000008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19-414D-8C58-443C8601EA2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800" b="1">
                <a:latin typeface="+mn-lt"/>
                <a:ea typeface="Tahoma" pitchFamily="34" charset="0"/>
                <a:cs typeface="Tahoma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>
                <a:latin typeface="+mn-lt"/>
                <a:ea typeface="Tahoma" pitchFamily="34" charset="0"/>
                <a:cs typeface="Tahoma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6.0481783846392738E-2"/>
          <c:y val="0.86877471796364403"/>
          <c:w val="0.87903610676879029"/>
          <c:h val="0.13122528203635608"/>
        </c:manualLayout>
      </c:layout>
      <c:overlay val="0"/>
      <c:txPr>
        <a:bodyPr/>
        <a:lstStyle/>
        <a:p>
          <a:pPr>
            <a:defRPr sz="1800" b="1">
              <a:latin typeface="+mn-lt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25B2-45A9-BACD-B28D038B3A79}"/>
              </c:ext>
            </c:extLst>
          </c:dPt>
          <c:dPt>
            <c:idx val="1"/>
            <c:invertIfNegative val="0"/>
            <c:bubble3D val="0"/>
            <c:spPr>
              <a:solidFill>
                <a:srgbClr val="D60093"/>
              </a:solidFill>
            </c:spPr>
            <c:extLst>
              <c:ext xmlns:c16="http://schemas.microsoft.com/office/drawing/2014/chart" uri="{C3380CC4-5D6E-409C-BE32-E72D297353CC}">
                <c16:uniqueId val="{00000001-25B2-45A9-BACD-B28D038B3A79}"/>
              </c:ext>
            </c:extLst>
          </c:dPt>
          <c:dPt>
            <c:idx val="2"/>
            <c:invertIfNegative val="0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2-25B2-45A9-BACD-B28D038B3A79}"/>
              </c:ext>
            </c:extLst>
          </c:dPt>
          <c:dPt>
            <c:idx val="3"/>
            <c:invertIfNegative val="0"/>
            <c:bubble3D val="0"/>
            <c:spPr>
              <a:solidFill>
                <a:srgbClr val="3333CC"/>
              </a:solidFill>
            </c:spPr>
            <c:extLst>
              <c:ext xmlns:c16="http://schemas.microsoft.com/office/drawing/2014/chart" uri="{C3380CC4-5D6E-409C-BE32-E72D297353CC}">
                <c16:uniqueId val="{00000003-25B2-45A9-BACD-B28D038B3A7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B54-413B-B26B-56C30E50243B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17,2%</a:t>
                    </a:r>
                    <a:endParaRPr lang="en-US" sz="18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5B2-45A9-BACD-B28D038B3A7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45,2%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5B2-45A9-BACD-B28D038B3A7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800" smtClean="0"/>
                      <a:t>29,7%</a:t>
                    </a:r>
                    <a:endParaRPr lang="en-US" sz="18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5B2-45A9-BACD-B28D038B3A79}"/>
                </c:ext>
              </c:extLst>
            </c:dLbl>
            <c:dLbl>
              <c:idx val="3"/>
              <c:layout>
                <c:manualLayout>
                  <c:x val="-1.4658559258492763E-2"/>
                  <c:y val="-1.9013014258619943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5,7%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B2-45A9-BACD-B28D038B3A79}"/>
                </c:ext>
              </c:extLst>
            </c:dLbl>
            <c:dLbl>
              <c:idx val="4"/>
              <c:layout>
                <c:manualLayout>
                  <c:x val="7.1369562783501995E-3"/>
                  <c:y val="-3.5199105863582998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2,2%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B54-413B-B26B-56C30E5024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"ЧАСТО"</c:v>
                </c:pt>
                <c:pt idx="1">
                  <c:v>"ИНОГДА"</c:v>
                </c:pt>
                <c:pt idx="2">
                  <c:v>"РЕДКО"</c:v>
                </c:pt>
                <c:pt idx="3">
                  <c:v>"НИКОГДА"</c:v>
                </c:pt>
                <c:pt idx="4">
                  <c:v>"ЗАТРУДНЯЮСЬ ОТВЕТИТЬ"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0.17200000000000001</c:v>
                </c:pt>
                <c:pt idx="1">
                  <c:v>0.45200000000000001</c:v>
                </c:pt>
                <c:pt idx="2">
                  <c:v>0.29700000000000032</c:v>
                </c:pt>
                <c:pt idx="3">
                  <c:v>5.7000000000000023E-2</c:v>
                </c:pt>
                <c:pt idx="4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54-413B-B26B-56C30E5024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7510272"/>
        <c:axId val="177508736"/>
      </c:barChart>
      <c:valAx>
        <c:axId val="177508736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77510272"/>
        <c:crosses val="autoZero"/>
        <c:crossBetween val="between"/>
      </c:valAx>
      <c:catAx>
        <c:axId val="177510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77508736"/>
        <c:crosses val="autoZero"/>
        <c:auto val="1"/>
        <c:lblAlgn val="ctr"/>
        <c:lblOffset val="100"/>
        <c:noMultiLvlLbl val="0"/>
      </c:catAx>
      <c:spPr>
        <a:solidFill>
          <a:schemeClr val="accent5">
            <a:lumMod val="40000"/>
            <a:lumOff val="60000"/>
          </a:schemeClr>
        </a:solidFill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4BACC6">
            <a:lumMod val="40000"/>
            <a:lumOff val="60000"/>
          </a:srgbClr>
        </a:solidFill>
      </c:spPr>
    </c:sideWall>
    <c:backWall>
      <c:thickness val="0"/>
      <c:spPr>
        <a:solidFill>
          <a:srgbClr val="4BACC6">
            <a:lumMod val="40000"/>
            <a:lumOff val="60000"/>
          </a:srgb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часто</c:v>
                </c:pt>
              </c:strCache>
            </c:strRef>
          </c:tx>
          <c:spPr>
            <a:solidFill>
              <a:srgbClr val="3333FF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b="1" smtClean="0"/>
                      <a:t>3,2%</a:t>
                    </a:r>
                    <a:endParaRPr lang="en-US" sz="18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228-478C-AC0A-5E84959E5E93}"/>
                </c:ext>
              </c:extLst>
            </c:dLbl>
            <c:dLbl>
              <c:idx val="2"/>
              <c:layout>
                <c:manualLayout>
                  <c:x val="-7.0794131779652984E-3"/>
                  <c:y val="-2.5071157580391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228-478C-AC0A-5E84959E5E93}"/>
                </c:ext>
              </c:extLst>
            </c:dLbl>
            <c:dLbl>
              <c:idx val="3"/>
              <c:layout>
                <c:manualLayout>
                  <c:x val="-1.6990591627116736E-2"/>
                  <c:y val="-9.11678457468766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228-478C-AC0A-5E84959E5E93}"/>
                </c:ext>
              </c:extLst>
            </c:dLbl>
            <c:dLbl>
              <c:idx val="4"/>
              <c:layout>
                <c:manualLayout>
                  <c:x val="-1.132706108474448E-2"/>
                  <c:y val="-1.3675176862031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228-478C-AC0A-5E84959E5E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театры</c:v>
                </c:pt>
                <c:pt idx="1">
                  <c:v>кинотеатры</c:v>
                </c:pt>
                <c:pt idx="2">
                  <c:v>дни рождения</c:v>
                </c:pt>
                <c:pt idx="3">
                  <c:v>утренники</c:v>
                </c:pt>
                <c:pt idx="4">
                  <c:v>поход в гости</c:v>
                </c:pt>
                <c:pt idx="5">
                  <c:v>ТРЦ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3.2000000000000035E-2</c:v>
                </c:pt>
                <c:pt idx="1">
                  <c:v>3.2000000000000035E-2</c:v>
                </c:pt>
                <c:pt idx="2">
                  <c:v>0.22700000000000001</c:v>
                </c:pt>
                <c:pt idx="3">
                  <c:v>0.19900000000000001</c:v>
                </c:pt>
                <c:pt idx="4">
                  <c:v>0.36600000000000033</c:v>
                </c:pt>
                <c:pt idx="5">
                  <c:v>0.34700000000000025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47-43B5-892E-CCAFB08D2C0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spPr>
            <a:solidFill>
              <a:srgbClr val="FF0066"/>
            </a:solidFill>
          </c:spPr>
          <c:invertIfNegative val="0"/>
          <c:dLbls>
            <c:dLbl>
              <c:idx val="0"/>
              <c:layout>
                <c:manualLayout>
                  <c:x val="-1.15515703143289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247-43B5-892E-CCAFB08D2C0D}"/>
                </c:ext>
              </c:extLst>
            </c:dLbl>
            <c:dLbl>
              <c:idx val="1"/>
              <c:layout>
                <c:manualLayout>
                  <c:x val="-8.4952958135583768E-3"/>
                  <c:y val="-2.7350353724062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228-478C-AC0A-5E84959E5E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театры</c:v>
                </c:pt>
                <c:pt idx="1">
                  <c:v>кинотеатры</c:v>
                </c:pt>
                <c:pt idx="2">
                  <c:v>дни рождения</c:v>
                </c:pt>
                <c:pt idx="3">
                  <c:v>утренники</c:v>
                </c:pt>
                <c:pt idx="4">
                  <c:v>поход в гости</c:v>
                </c:pt>
                <c:pt idx="5">
                  <c:v>ТРЦ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0">
                  <c:v>8.8000000000000064E-2</c:v>
                </c:pt>
                <c:pt idx="1">
                  <c:v>0.14500000000000013</c:v>
                </c:pt>
                <c:pt idx="2">
                  <c:v>0.42500000000000032</c:v>
                </c:pt>
                <c:pt idx="3">
                  <c:v>0.35700000000000026</c:v>
                </c:pt>
                <c:pt idx="4">
                  <c:v>0.441</c:v>
                </c:pt>
                <c:pt idx="5">
                  <c:v>0.44400000000000001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47-43B5-892E-CCAFB08D2C0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редко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771301760784505E-2"/>
                  <c:y val="-6.82539685383242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247-43B5-892E-CCAFB08D2C0D}"/>
                </c:ext>
              </c:extLst>
            </c:dLbl>
            <c:dLbl>
              <c:idx val="1"/>
              <c:layout>
                <c:manualLayout>
                  <c:x val="-1.2742943720337539E-2"/>
                  <c:y val="-2.0512765293047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228-478C-AC0A-5E84959E5E93}"/>
                </c:ext>
              </c:extLst>
            </c:dLbl>
            <c:dLbl>
              <c:idx val="2"/>
              <c:layout>
                <c:manualLayout>
                  <c:x val="2.4070004805082007E-2"/>
                  <c:y val="-2.962954986773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228-478C-AC0A-5E84959E5E93}"/>
                </c:ext>
              </c:extLst>
            </c:dLbl>
            <c:dLbl>
              <c:idx val="3"/>
              <c:layout>
                <c:manualLayout>
                  <c:x val="2.1238239533895895E-2"/>
                  <c:y val="-9.11678457468766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228-478C-AC0A-5E84959E5E93}"/>
                </c:ext>
              </c:extLst>
            </c:dLbl>
            <c:dLbl>
              <c:idx val="4"/>
              <c:layout>
                <c:manualLayout>
                  <c:x val="2.454708691794893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247-43B5-892E-CCAFB08D2C0D}"/>
                </c:ext>
              </c:extLst>
            </c:dLbl>
            <c:dLbl>
              <c:idx val="5"/>
              <c:layout>
                <c:manualLayout>
                  <c:x val="3.39811832542333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228-478C-AC0A-5E84959E5E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театры</c:v>
                </c:pt>
                <c:pt idx="1">
                  <c:v>кинотеатры</c:v>
                </c:pt>
                <c:pt idx="2">
                  <c:v>дни рождения</c:v>
                </c:pt>
                <c:pt idx="3">
                  <c:v>утренники</c:v>
                </c:pt>
                <c:pt idx="4">
                  <c:v>поход в гости</c:v>
                </c:pt>
                <c:pt idx="5">
                  <c:v>ТРЦ</c:v>
                </c:pt>
              </c:strCache>
            </c:strRef>
          </c:cat>
          <c:val>
            <c:numRef>
              <c:f>Лист1!$D$2:$D$7</c:f>
              <c:numCache>
                <c:formatCode>0.0%</c:formatCode>
                <c:ptCount val="6"/>
                <c:pt idx="0">
                  <c:v>0.30200000000000032</c:v>
                </c:pt>
                <c:pt idx="1">
                  <c:v>0.32100000000000034</c:v>
                </c:pt>
                <c:pt idx="2">
                  <c:v>0.26400000000000001</c:v>
                </c:pt>
                <c:pt idx="3">
                  <c:v>0.28000000000000008</c:v>
                </c:pt>
                <c:pt idx="4">
                  <c:v>0.18200000000000013</c:v>
                </c:pt>
                <c:pt idx="5">
                  <c:v>0.17900000000000013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47-43B5-892E-CCAFB08D2C0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никогда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4070004805081962E-2"/>
                  <c:y val="-1.595437300570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228-478C-AC0A-5E84959E5E93}"/>
                </c:ext>
              </c:extLst>
            </c:dLbl>
            <c:dLbl>
              <c:idx val="3"/>
              <c:layout>
                <c:manualLayout>
                  <c:x val="2.5485887440675117E-2"/>
                  <c:y val="-1.595437300570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228-478C-AC0A-5E84959E5E93}"/>
                </c:ext>
              </c:extLst>
            </c:dLbl>
            <c:dLbl>
              <c:idx val="4"/>
              <c:layout>
                <c:manualLayout>
                  <c:x val="1.9822356898302754E-2"/>
                  <c:y val="-6.8375884310157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228-478C-AC0A-5E84959E5E93}"/>
                </c:ext>
              </c:extLst>
            </c:dLbl>
            <c:dLbl>
              <c:idx val="5"/>
              <c:layout>
                <c:manualLayout>
                  <c:x val="2.5485887440675117E-2"/>
                  <c:y val="-6.8375884310157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228-478C-AC0A-5E84959E5E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театры</c:v>
                </c:pt>
                <c:pt idx="1">
                  <c:v>кинотеатры</c:v>
                </c:pt>
                <c:pt idx="2">
                  <c:v>дни рождения</c:v>
                </c:pt>
                <c:pt idx="3">
                  <c:v>утренники</c:v>
                </c:pt>
                <c:pt idx="4">
                  <c:v>поход в гости</c:v>
                </c:pt>
                <c:pt idx="5">
                  <c:v>ТРЦ</c:v>
                </c:pt>
              </c:strCache>
            </c:strRef>
          </c:cat>
          <c:val>
            <c:numRef>
              <c:f>Лист1!$E$2:$E$7</c:f>
              <c:numCache>
                <c:formatCode>0.0%</c:formatCode>
                <c:ptCount val="6"/>
                <c:pt idx="0">
                  <c:v>0.57800000000000051</c:v>
                </c:pt>
                <c:pt idx="1">
                  <c:v>0.502</c:v>
                </c:pt>
                <c:pt idx="2">
                  <c:v>8.4000000000000047E-2</c:v>
                </c:pt>
                <c:pt idx="3">
                  <c:v>0.16400000000000001</c:v>
                </c:pt>
                <c:pt idx="4">
                  <c:v>1.0999999999999998E-2</c:v>
                </c:pt>
                <c:pt idx="5">
                  <c:v>3.0000000000000002E-2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247-43B5-892E-CCAFB08D2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811840"/>
        <c:axId val="179813376"/>
        <c:axId val="0"/>
      </c:bar3DChart>
      <c:catAx>
        <c:axId val="179811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79813376"/>
        <c:crosses val="autoZero"/>
        <c:auto val="1"/>
        <c:lblAlgn val="ctr"/>
        <c:lblOffset val="100"/>
        <c:noMultiLvlLbl val="0"/>
      </c:catAx>
      <c:valAx>
        <c:axId val="17981337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79811840"/>
        <c:crosses val="autoZero"/>
        <c:crossBetween val="between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66FF"/>
              </a:solidFill>
            </c:spPr>
            <c:extLst>
              <c:ext xmlns:c16="http://schemas.microsoft.com/office/drawing/2014/chart" uri="{C3380CC4-5D6E-409C-BE32-E72D297353CC}">
                <c16:uniqueId val="{00000000-CD2E-4312-ABBA-A63E618C57E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CD2E-4312-ABBA-A63E618C57E0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CD2E-4312-ABBA-A63E618C57E0}"/>
              </c:ext>
            </c:extLst>
          </c:dPt>
          <c:dLbls>
            <c:dLbl>
              <c:idx val="3"/>
              <c:layout>
                <c:manualLayout>
                  <c:x val="1.8098643919509959E-2"/>
                  <c:y val="8.5047768460615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D2E-4312-ABBA-A63E618C57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интересы ребенка</c:v>
                </c:pt>
                <c:pt idx="1">
                  <c:v>территориальная доступность</c:v>
                </c:pt>
                <c:pt idx="2">
                  <c:v>финансовые возможности</c:v>
                </c:pt>
                <c:pt idx="3">
                  <c:v>другое*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0.64500000000000046</c:v>
                </c:pt>
                <c:pt idx="1">
                  <c:v>0.18400000000000011</c:v>
                </c:pt>
                <c:pt idx="2">
                  <c:v>0.13700000000000001</c:v>
                </c:pt>
                <c:pt idx="3" formatCode="0%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43-4DF8-BC07-50A804A64E6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76620050898183933"/>
          <c:w val="1"/>
          <c:h val="0.2206308042887748"/>
        </c:manualLayout>
      </c:layout>
      <c:overlay val="0"/>
      <c:txPr>
        <a:bodyPr/>
        <a:lstStyle/>
        <a:p>
          <a:pPr>
            <a:defRPr sz="1800" b="1">
              <a:latin typeface="+mn-lt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0-6941-4752-ADBF-B1EF9A09EDBD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6941-4752-ADBF-B1EF9A09EDBD}"/>
              </c:ext>
            </c:extLst>
          </c:dPt>
          <c:dPt>
            <c:idx val="2"/>
            <c:invertIfNegative val="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2-6941-4752-ADBF-B1EF9A09EDB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6941-4752-ADBF-B1EF9A09EDBD}"/>
              </c:ext>
            </c:extLst>
          </c:dPt>
          <c:dPt>
            <c:idx val="4"/>
            <c:invertIfNegative val="0"/>
            <c:bubble3D val="0"/>
            <c:spPr>
              <a:solidFill>
                <a:srgbClr val="FFCCCC"/>
              </a:solidFill>
            </c:spPr>
            <c:extLst>
              <c:ext xmlns:c16="http://schemas.microsoft.com/office/drawing/2014/chart" uri="{C3380CC4-5D6E-409C-BE32-E72D297353CC}">
                <c16:uniqueId val="{00000004-6941-4752-ADBF-B1EF9A09EDBD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941-4752-ADBF-B1EF9A09EDBD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6-6941-4752-ADBF-B1EF9A09EDB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6941-4752-ADBF-B1EF9A09ED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нравится ребенку</c:v>
                </c:pt>
                <c:pt idx="1">
                  <c:v>"не знаю"</c:v>
                </c:pt>
                <c:pt idx="2">
                  <c:v>удобно/доступно</c:v>
                </c:pt>
                <c:pt idx="3">
                  <c:v>для развития ребенка</c:v>
                </c:pt>
                <c:pt idx="4">
                  <c:v>новые впечатления </c:v>
                </c:pt>
                <c:pt idx="5">
                  <c:v>комфортно ребенку</c:v>
                </c:pt>
                <c:pt idx="6">
                  <c:v>практически не посещают ничего</c:v>
                </c:pt>
                <c:pt idx="7">
                  <c:v>контакт с другими детьми/людьми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0.504</c:v>
                </c:pt>
                <c:pt idx="1">
                  <c:v>3.0000000000000002E-2</c:v>
                </c:pt>
                <c:pt idx="2">
                  <c:v>8.2000000000000003E-2</c:v>
                </c:pt>
                <c:pt idx="3">
                  <c:v>0.10100000000000002</c:v>
                </c:pt>
                <c:pt idx="4">
                  <c:v>6.0000000000000032E-2</c:v>
                </c:pt>
                <c:pt idx="5">
                  <c:v>2.1000000000000012E-2</c:v>
                </c:pt>
                <c:pt idx="6">
                  <c:v>4.3999999999999997E-2</c:v>
                </c:pt>
                <c:pt idx="7">
                  <c:v>0.15800000000000014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941-4752-ADBF-B1EF9A09E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9475200"/>
        <c:axId val="179476736"/>
      </c:barChart>
      <c:catAx>
        <c:axId val="179475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79476736"/>
        <c:crosses val="autoZero"/>
        <c:auto val="1"/>
        <c:lblAlgn val="ctr"/>
        <c:lblOffset val="100"/>
        <c:noMultiLvlLbl val="0"/>
      </c:catAx>
      <c:valAx>
        <c:axId val="17947673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79475200"/>
        <c:crosses val="autoZero"/>
        <c:crossBetween val="between"/>
      </c:valAx>
      <c:spPr>
        <a:solidFill>
          <a:schemeClr val="accent5">
            <a:lumMod val="20000"/>
            <a:lumOff val="80000"/>
            <a:alpha val="99000"/>
          </a:schemeClr>
        </a:solidFill>
        <a:ln w="25400">
          <a:noFill/>
        </a:ln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2ACE8-AC98-4239-A914-35BA6F2C6982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A97E6-3698-4362-8C7B-EA51CF6EF1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31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7461E-E640-49A8-B8D1-86758DF7F24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37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C5FCCB-C483-4FF9-AF79-4AD993A7DD3D}" type="slidenum">
              <a:rPr lang="ru-RU" altLang="ru-RU" smtClean="0">
                <a:latin typeface="Calibri" panose="020F0502020204030204" pitchFamily="34" charset="0"/>
              </a:rPr>
              <a:pPr/>
              <a:t>3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34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A97E6-3698-4362-8C7B-EA51CF6EF19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11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FC3D-2709-4D9E-BB5C-82E6D84A9D07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62A3-01C8-4D6B-B4A8-EA58AA713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FC3D-2709-4D9E-BB5C-82E6D84A9D07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62A3-01C8-4D6B-B4A8-EA58AA713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FC3D-2709-4D9E-BB5C-82E6D84A9D07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62A3-01C8-4D6B-B4A8-EA58AA713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FC3D-2709-4D9E-BB5C-82E6D84A9D07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62A3-01C8-4D6B-B4A8-EA58AA713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FC3D-2709-4D9E-BB5C-82E6D84A9D07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62A3-01C8-4D6B-B4A8-EA58AA713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FC3D-2709-4D9E-BB5C-82E6D84A9D07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62A3-01C8-4D6B-B4A8-EA58AA713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FC3D-2709-4D9E-BB5C-82E6D84A9D07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62A3-01C8-4D6B-B4A8-EA58AA713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FC3D-2709-4D9E-BB5C-82E6D84A9D07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62A3-01C8-4D6B-B4A8-EA58AA713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FC3D-2709-4D9E-BB5C-82E6D84A9D07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62A3-01C8-4D6B-B4A8-EA58AA713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FC3D-2709-4D9E-BB5C-82E6D84A9D07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62A3-01C8-4D6B-B4A8-EA58AA713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FC3D-2709-4D9E-BB5C-82E6D84A9D07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62A3-01C8-4D6B-B4A8-EA58AA713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5FC3D-2709-4D9E-BB5C-82E6D84A9D07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262A3-01C8-4D6B-B4A8-EA58AA713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chart" Target="../charts/char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3844" y="441160"/>
            <a:ext cx="77201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РГУ «Национальный  научно-практический  центр развития специального и инклюзивного образования»</a:t>
            </a:r>
            <a:b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«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Арнайы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ж</a:t>
            </a:r>
            <a:r>
              <a:rPr lang="kk-KZ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әне инклюзивті білім беруді дамытудың  ұлттық ғылыми-практикалық орталығы»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РММ</a:t>
            </a:r>
            <a:b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3596" y="2874104"/>
            <a:ext cx="8564184" cy="149733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«Исследование: особенности включения ребенка с аутизмом в социум с позиции родителя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(результаты социологического исследования)»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2" descr="https://special-edu.kz/banners/logoonl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10" y="404665"/>
            <a:ext cx="1341518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861060" y="5373216"/>
            <a:ext cx="8129844" cy="86409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1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ДЖАНГЕЛЬДИНОВА ЗАУРЕ БОЛАТОВНА, МПН, ПСИХОЛОГ, ЗАВЕДУЩАЯ ОРВНТ ННПЦ РСИО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endParaRPr lang="ru-RU" sz="11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1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ТАМАКИНА КРИСТИНА ЮРЬЕВНА, ПЕАДГОГ- ПСИХОЛОГ ОРВНТ ННПЦ РСИО      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1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1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</a:t>
            </a:r>
            <a:r>
              <a:rPr lang="en-US" sz="11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БЕКТУРГАНОВА БОТАКОЗ  ОРАЛБАЕВНА, ПЕДАГОГ- ПСИХОЛОГ ОРВНТ ННПЦ РСИО </a:t>
            </a:r>
            <a:endParaRPr lang="ru-RU" sz="11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250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Что ребенку больше нравится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посещении объектов инфраструктуры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какими трудностями встречаются сопровождающие при посещении объектов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390736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Сведения о сопровождающих ребенка на мероприятия культурно-досугового характера и о том , кого ребенок больше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слушается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на данных мероприятиях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7784710"/>
              </p:ext>
            </p:extLst>
          </p:nvPr>
        </p:nvGraphicFramePr>
        <p:xfrm>
          <a:off x="-642974" y="2000240"/>
          <a:ext cx="4000528" cy="358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714612" y="2285992"/>
          <a:ext cx="642938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«Скорая помощь» для улучшения поведения ребенка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614671"/>
              </p:ext>
            </p:extLst>
          </p:nvPr>
        </p:nvGraphicFramePr>
        <p:xfrm>
          <a:off x="-612576" y="1844824"/>
          <a:ext cx="42484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87884"/>
              </p:ext>
            </p:extLst>
          </p:nvPr>
        </p:nvGraphicFramePr>
        <p:xfrm>
          <a:off x="3286116" y="1870634"/>
          <a:ext cx="5857884" cy="4510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Сведения об интересах детей с аутизмом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Выводы исследования: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6400" dirty="0">
                <a:latin typeface="Tahoma" pitchFamily="34" charset="0"/>
                <a:ea typeface="Tahoma" pitchFamily="34" charset="0"/>
                <a:cs typeface="Tahoma" pitchFamily="34" charset="0"/>
              </a:rPr>
              <a:t>84% детей с аутизмом посещают разные культурно- досуговые мероприятия,  выбор которых основывается на  предпочтениях и интересах ребенка, что является  прекрасной возможностью для социализации и формирования новых социальных навыков у детей с аутизмом в естественной </a:t>
            </a:r>
            <a:r>
              <a:rPr lang="ru-RU" sz="6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среде;</a:t>
            </a:r>
            <a:endParaRPr lang="ru-RU" sz="6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6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родители отмечают наличие увлечений у детей с аутизмом (85%), где    рисование </a:t>
            </a:r>
            <a:r>
              <a:rPr lang="ru-RU" sz="6000" dirty="0"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лепка </a:t>
            </a:r>
            <a:r>
              <a:rPr lang="ru-RU" sz="6400" dirty="0">
                <a:latin typeface="Tahoma" pitchFamily="34" charset="0"/>
                <a:ea typeface="Tahoma" pitchFamily="34" charset="0"/>
                <a:cs typeface="Tahoma" pitchFamily="34" charset="0"/>
              </a:rPr>
              <a:t>преобладает среди других видов деятельности ребенка, </a:t>
            </a:r>
            <a:r>
              <a:rPr lang="ru-RU" sz="6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это необходимо </a:t>
            </a:r>
            <a:r>
              <a:rPr lang="ru-RU" sz="6400" dirty="0">
                <a:latin typeface="Tahoma" pitchFamily="34" charset="0"/>
                <a:ea typeface="Tahoma" pitchFamily="34" charset="0"/>
                <a:cs typeface="Tahoma" pitchFamily="34" charset="0"/>
              </a:rPr>
              <a:t>учитывать при организации занятий и мероприятий  досугового характера в максимально доступной и увлекательной для детей </a:t>
            </a:r>
            <a:r>
              <a:rPr lang="ru-RU" sz="6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форме;</a:t>
            </a:r>
            <a:endParaRPr lang="ru-RU" sz="6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6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6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44% респондентов с детьми часто посещают развлекательные мероприятия, проводимые в ТРЦ, а также совместно с детьми ходят в гости, при этом более 50% опрошенных не водят детей с аутизмом в театры и кинотеатры; 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6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6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родители  детей с аутизмом отмечают, что при посещении развлекательно-досуговых объектов (ТРЦ, походы в гости) детям больше нравится разные шоу, представления и большое пространство;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6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6400" dirty="0">
                <a:latin typeface="Tahoma" pitchFamily="34" charset="0"/>
                <a:ea typeface="Tahoma" pitchFamily="34" charset="0"/>
                <a:cs typeface="Tahoma" pitchFamily="34" charset="0"/>
              </a:rPr>
              <a:t>среди трудностей включения ребенка при посещении объектов родители отмечают нежелательное поведение ребенка (капризы, убегание, непослушания</a:t>
            </a:r>
            <a:r>
              <a:rPr lang="ru-RU" sz="6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), </a:t>
            </a:r>
            <a:r>
              <a:rPr lang="ru-RU" sz="6400" dirty="0">
                <a:latin typeface="Tahoma" pitchFamily="34" charset="0"/>
                <a:ea typeface="Tahoma" pitchFamily="34" charset="0"/>
                <a:cs typeface="Tahoma" pitchFamily="34" charset="0"/>
              </a:rPr>
              <a:t>чувствительность к сенсорным  раздражителям (шум) и вопросы </a:t>
            </a:r>
            <a:r>
              <a:rPr lang="ru-RU" sz="6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саморегуляции</a:t>
            </a:r>
            <a:r>
              <a:rPr lang="ru-RU" sz="6400" dirty="0">
                <a:latin typeface="Tahoma" pitchFamily="34" charset="0"/>
                <a:ea typeface="Tahoma" pitchFamily="34" charset="0"/>
                <a:cs typeface="Tahoma" pitchFamily="34" charset="0"/>
              </a:rPr>
              <a:t>  (неусидчивость</a:t>
            </a:r>
            <a:r>
              <a:rPr lang="ru-RU" sz="6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); </a:t>
            </a:r>
            <a:endParaRPr lang="ru-RU" sz="6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6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6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родители используют собственные стратегии помощи ребенку: телесные объятия и берут с собой перекус.</a:t>
            </a:r>
          </a:p>
          <a:p>
            <a:pPr marL="0" indent="0">
              <a:buNone/>
            </a:pPr>
            <a:endParaRPr lang="ru-RU" sz="5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ru-RU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90010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Предложения: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Char char="ü"/>
            </a:pPr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endParaRPr lang="ru-RU" sz="3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ru-RU" sz="3100" dirty="0">
                <a:latin typeface="Tahoma" pitchFamily="34" charset="0"/>
                <a:ea typeface="Tahoma" pitchFamily="34" charset="0"/>
                <a:cs typeface="Tahoma" pitchFamily="34" charset="0"/>
              </a:rPr>
              <a:t>разработка практических рекомендации по подготовке детей к выездным мероприятиям с предложениями и вариантами стратегий коррекции нежелательного поведения;</a:t>
            </a:r>
          </a:p>
          <a:p>
            <a:pPr marL="0" indent="0">
              <a:buFont typeface="Wingdings" pitchFamily="2" charset="2"/>
              <a:buChar char="ü"/>
            </a:pPr>
            <a:endParaRPr lang="ru-RU" sz="3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создать специальные условий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для детей с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аутизмом, в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т.ч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и других детей с нежелательным поведением, в объектах культурно-досугового характера  (кинотеатры, театры, ТРЦ и т.п.): специальные комнаты, в которых родитель сможет успокоить ребенка, применить стратегии коррекции нежелательного поведения, ребенок может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снять напряжение: побегать, полежать, насытиться  сенсорными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ощущениями и т.п.</a:t>
            </a:r>
          </a:p>
          <a:p>
            <a:pPr marL="0" indent="0">
              <a:buFont typeface="Wingdings" pitchFamily="2" charset="2"/>
              <a:buChar char="ü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организовать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билборды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при входах в объекты </a:t>
            </a: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культурно-досугового характера  (кинотеатры, театры, ТРЦ и т.п.)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 информацией о специальных комнатах для детей с аутизмом,  с указанием схем передвижения для родителей.</a:t>
            </a:r>
          </a:p>
          <a:p>
            <a:pPr marL="0" indent="0">
              <a:buFont typeface="Wingdings" pitchFamily="2" charset="2"/>
              <a:buChar char="ü"/>
            </a:pP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58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28604"/>
            <a:ext cx="8712968" cy="592935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ИССЛЕДОВАНИЕ </a:t>
            </a:r>
          </a:p>
          <a:p>
            <a:pPr marL="0" indent="0">
              <a:spcBef>
                <a:spcPts val="0"/>
              </a:spcBef>
              <a:buNone/>
            </a:pP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Цель: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выявить особенности включения ребенка с аутизмом в социум с позиции родителя.</a:t>
            </a:r>
          </a:p>
          <a:p>
            <a:pPr marL="0" indent="0">
              <a:spcBef>
                <a:spcPts val="0"/>
              </a:spcBef>
              <a:buNone/>
            </a:pPr>
            <a:endParaRPr lang="ru-RU" sz="2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Методы исследования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ru-RU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анкетирование </a:t>
            </a:r>
          </a:p>
          <a:p>
            <a:pPr marL="0" indent="0">
              <a:spcBef>
                <a:spcPts val="0"/>
              </a:spcBef>
              <a:buNone/>
            </a:pPr>
            <a:endPara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Тип анкеты: 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смешанный, закрытые (17) и открытые(5)вопросов.</a:t>
            </a:r>
          </a:p>
          <a:p>
            <a:pPr marL="0" indent="0">
              <a:spcBef>
                <a:spcPts val="0"/>
              </a:spcBef>
              <a:buNone/>
            </a:pPr>
            <a:endParaRPr lang="ru-RU" sz="2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Форма опроса: </a:t>
            </a:r>
            <a:r>
              <a:rPr lang="ru-RU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онлайн, </a:t>
            </a:r>
            <a:r>
              <a:rPr lang="ru-RU" sz="25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гугл</a:t>
            </a:r>
            <a:r>
              <a:rPr lang="ru-RU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форма.</a:t>
            </a:r>
          </a:p>
          <a:p>
            <a:pPr marL="0" indent="0">
              <a:spcBef>
                <a:spcPts val="0"/>
              </a:spcBef>
              <a:buNone/>
            </a:pPr>
            <a:endParaRPr lang="ru-RU" sz="2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Кол-во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респондентов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380, </a:t>
            </a:r>
            <a:r>
              <a:rPr lang="ru-RU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из них </a:t>
            </a:r>
            <a:r>
              <a:rPr lang="ru-RU" sz="2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13 прародителей</a:t>
            </a:r>
            <a:endParaRPr lang="ru-RU" sz="2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ru-RU" sz="25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285622"/>
              </p:ext>
            </p:extLst>
          </p:nvPr>
        </p:nvGraphicFramePr>
        <p:xfrm>
          <a:off x="6215074" y="1196759"/>
          <a:ext cx="2928926" cy="491055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982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431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РЕГИОНЫ</a:t>
                      </a:r>
                      <a:endParaRPr lang="ru-RU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Г.Астана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 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Акмолинская</a:t>
                      </a:r>
                      <a:r>
                        <a:rPr lang="kk-KZ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Жетысуская</a:t>
                      </a:r>
                      <a:r>
                        <a:rPr lang="kk-KZ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r>
                        <a:rPr lang="kk-KZ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669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r>
                        <a:rPr lang="kk-KZ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область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Костанайская</a:t>
                      </a:r>
                      <a:r>
                        <a:rPr lang="kk-KZ" sz="1000" baseline="0" dirty="0" smtClean="0">
                          <a:effectLst/>
                        </a:rPr>
                        <a:t> обл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Карагандинская</a:t>
                      </a:r>
                      <a:r>
                        <a:rPr lang="kk-KZ" sz="1000" baseline="0" dirty="0" smtClean="0">
                          <a:effectLst/>
                        </a:rPr>
                        <a:t> обл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</a:rPr>
                        <a:t>Кызылординская обл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Жамбылская</a:t>
                      </a:r>
                      <a:r>
                        <a:rPr lang="kk-KZ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746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Туркестанская</a:t>
                      </a:r>
                      <a:r>
                        <a:rPr lang="kk-KZ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827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r>
                        <a:rPr lang="kk-KZ" sz="1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9240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ВКО</a:t>
                      </a:r>
                    </a:p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</a:t>
                      </a: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179" marR="511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367</a:t>
                      </a:r>
                    </a:p>
                  </a:txBody>
                  <a:tcPr marL="51179" marR="51179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Сведения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об участниках анкетирования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574249439"/>
              </p:ext>
            </p:extLst>
          </p:nvPr>
        </p:nvGraphicFramePr>
        <p:xfrm>
          <a:off x="-214346" y="1285860"/>
          <a:ext cx="6357982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7280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42876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Сведения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 родственных отношениях с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ребенком и о возрасте респондентов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442381"/>
              </p:ext>
            </p:extLst>
          </p:nvPr>
        </p:nvGraphicFramePr>
        <p:xfrm>
          <a:off x="214282" y="1643050"/>
          <a:ext cx="336959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875276278"/>
              </p:ext>
            </p:extLst>
          </p:nvPr>
        </p:nvGraphicFramePr>
        <p:xfrm>
          <a:off x="3643306" y="1714488"/>
          <a:ext cx="550069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Сведения о возрасте детей респондентов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229982"/>
              </p:ext>
            </p:extLst>
          </p:nvPr>
        </p:nvGraphicFramePr>
        <p:xfrm>
          <a:off x="4143372" y="1571612"/>
          <a:ext cx="478634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859174"/>
              </p:ext>
            </p:extLst>
          </p:nvPr>
        </p:nvGraphicFramePr>
        <p:xfrm>
          <a:off x="285720" y="1714488"/>
          <a:ext cx="307183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Посещение объектов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культурно –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досугового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характера</a:t>
            </a: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697778"/>
              </p:ext>
            </p:extLst>
          </p:nvPr>
        </p:nvGraphicFramePr>
        <p:xfrm>
          <a:off x="214282" y="2000240"/>
          <a:ext cx="8756164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686800" cy="8572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Посещаемые объекты и частота их посещений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47817378"/>
              </p:ext>
            </p:extLst>
          </p:nvPr>
        </p:nvGraphicFramePr>
        <p:xfrm>
          <a:off x="0" y="1285860"/>
          <a:ext cx="896967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Основание выбора объекта посещения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039558"/>
              </p:ext>
            </p:extLst>
          </p:nvPr>
        </p:nvGraphicFramePr>
        <p:xfrm>
          <a:off x="0" y="1071546"/>
          <a:ext cx="9144000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929718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Почему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сопровождающие взрослые чаще выбирают именно этот вид развлечений? 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" y="1214422"/>
          <a:ext cx="9143999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650</Words>
  <Application>Microsoft Office PowerPoint</Application>
  <PresentationFormat>Экран (4:3)</PresentationFormat>
  <Paragraphs>158</Paragraphs>
  <Slides>16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Wingdings</vt:lpstr>
      <vt:lpstr>Тема Office</vt:lpstr>
      <vt:lpstr>РГУ «Национальный  научно-практический  центр развития специального и инклюзивного образования»   «Арнайы және инклюзивті білім беруді дамытудың  ұлттық ғылыми-практикалық орталығы» РММ </vt:lpstr>
      <vt:lpstr>Презентация PowerPoint</vt:lpstr>
      <vt:lpstr>Сведения об участниках анкетирования</vt:lpstr>
      <vt:lpstr>Сведения о родственных отношениях с ребенком и о возрасте респондентов </vt:lpstr>
      <vt:lpstr>Сведения о возрасте детей респондентов</vt:lpstr>
      <vt:lpstr>Посещение объектов культурно – досугового характера</vt:lpstr>
      <vt:lpstr>Посещаемые объекты и частота их посещений</vt:lpstr>
      <vt:lpstr>Основание выбора объекта посещения</vt:lpstr>
      <vt:lpstr>Почему сопровождающие взрослые чаще выбирают именно этот вид развлечений?  </vt:lpstr>
      <vt:lpstr>Что ребенку больше нравится при посещении объектов инфраструктуры </vt:lpstr>
      <vt:lpstr>C какими трудностями встречаются сопровождающие при посещении объектов </vt:lpstr>
      <vt:lpstr>Сведения о сопровождающих ребенка на мероприятия культурно-досугового характера и о том , кого ребенок больше слушается на данных мероприятиях </vt:lpstr>
      <vt:lpstr>«Скорая помощь» для улучшения поведения ребенка</vt:lpstr>
      <vt:lpstr>Сведения об интересах детей с аутизмом</vt:lpstr>
      <vt:lpstr>Выводы исследования:</vt:lpstr>
      <vt:lpstr>Предложения:</vt:lpstr>
    </vt:vector>
  </TitlesOfParts>
  <Company>office 2007 rus ent: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«Исследование: особенности включения ребенка с аутизмом в социум с позиции родителя (результаты социологического исследования)»</dc:title>
  <dc:creator>BBOALM@outlook.com</dc:creator>
  <cp:lastModifiedBy>user</cp:lastModifiedBy>
  <cp:revision>158</cp:revision>
  <dcterms:created xsi:type="dcterms:W3CDTF">2023-03-25T09:50:02Z</dcterms:created>
  <dcterms:modified xsi:type="dcterms:W3CDTF">2023-03-30T09:41:55Z</dcterms:modified>
</cp:coreProperties>
</file>